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1" r:id="rId2"/>
    <p:sldMasterId id="2147483699" r:id="rId3"/>
    <p:sldMasterId id="2147483701" r:id="rId4"/>
    <p:sldMasterId id="2147483707" r:id="rId5"/>
    <p:sldMasterId id="2147484378" r:id="rId6"/>
  </p:sldMasterIdLst>
  <p:sldIdLst>
    <p:sldId id="256" r:id="rId7"/>
    <p:sldId id="267" r:id="rId8"/>
    <p:sldId id="257" r:id="rId9"/>
    <p:sldId id="258" r:id="rId10"/>
    <p:sldId id="259" r:id="rId11"/>
    <p:sldId id="260" r:id="rId12"/>
    <p:sldId id="262" r:id="rId13"/>
    <p:sldId id="263" r:id="rId14"/>
    <p:sldId id="261" r:id="rId15"/>
    <p:sldId id="264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66"/>
    <a:srgbClr val="339933"/>
    <a:srgbClr val="FF3300"/>
    <a:srgbClr val="006600"/>
    <a:srgbClr val="996600"/>
    <a:srgbClr val="99CC00"/>
    <a:srgbClr val="0080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3E72-0050-410A-9E18-79E2AAF1AE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B665-8F6B-462B-9429-9A864C0A24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0B325-5B27-442F-826B-EDCE30D5BE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98582-83E2-4E36-B8A3-6AAF12AD42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uk-UA" sz="2400" b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uk-UA" sz="2400" b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1044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46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6890E103-CEEE-4F3D-8DDA-91729DEB8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17872-A475-483C-A9D9-785023DED5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4837-5904-4EEB-B952-B265DF1829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37514-B506-4F2A-A361-C7902DA07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FFD34-AB7B-4B9B-91F7-5A0E9EB557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1F80-2CD7-4C57-BBF1-21745A50C6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4535-229C-4CA3-9F0A-97CD53B559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4F8A-E2E7-4507-A1FD-6BACBAD98F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1E24-E835-4903-9DF7-7AB7DFB462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68DB2-9F4D-4BA0-A9CA-8C7E2F62A0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90173-2398-4716-A163-C4CB44B7BC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5B28-7363-4664-9559-66BD9BCD2A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C0FF-2047-4110-861A-9E6A8BA93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D43DA-2EC1-42D7-A09A-C6E6C906490C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51905-09FA-4808-9969-5EDBF2F7618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147D9-7FCF-4002-8C0D-34E5E9219A8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E557-3F03-48DB-93DE-E54A5278161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9BCE7-7DBA-464E-8CEA-1984209322FF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CAFB-8DB2-4E53-A2AB-171C6982E3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4033F-53E6-4006-9C77-8EB8BC6F8687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9F47-571D-4A78-8074-E867043CB8F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92AB2-B711-44B5-B2FF-3668DEAE48A2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D1BD9-B4A2-48FA-981B-FF0DEB69708A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1E381-D0BA-486B-AA2B-314F7FA9FBDF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9A8F-EBF9-4AE4-81AF-8345A9458CC7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4821-290C-41F5-8460-1C865A09352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2405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405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1F4A008-767F-486D-A752-A797EBBFAC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C2F8D-7AF9-4CAA-9F9F-97CF498776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F4A3D-DFF8-439C-8CA7-52DFC34DE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DF13D-653B-428F-B2CC-7BBBC3F48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5266-0661-460D-B825-CB5984F0F5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DD0E1-06D8-4626-AF4E-63F465A9B7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09B4-22AA-4BE7-860B-FE2DBBCFC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9A95-29E7-4F58-8858-FA14884940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F629A-F46F-47E4-9931-9ADCCB763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2DC6-0032-4030-BD80-F60FACD416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53B8-8B82-489F-8C33-245444A3F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9CE2-2361-42F5-92AF-E0A6E76290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016AD-FA37-4C3F-8B40-C47A827F0A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F321-2D3A-4B5A-BD11-95A669014C4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976D-6CA4-4A8D-AEB0-9313138075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FDA8A-1715-4FA7-BDC1-FFCBD1647D3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F590-6CD6-4AD2-9098-62F7AA480923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4CA3-0DB3-4D31-91A4-353ACB3D4DE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FA3F-1AC3-4F4D-ADC5-D5F776645300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6F799-AD63-4845-8E64-68E0FF6023D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CBD0-3A11-4051-A2C4-EFCF8CB080A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8CD29-3A13-4B3D-BC29-17BD291C07F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A1EF-E98A-4315-84FF-8EA75D90393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FFD4-8CD5-4D46-90AC-787B4194BE1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A14E-CD1B-4810-ABD3-4D8360BFBA2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56422-4EFE-4E9B-A1E1-2EA4050EA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487E-5D1C-40ED-8AEA-8A63EC1FB923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5220A-CE9C-4E8D-8D82-1659D854B7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5B0F6-DFE4-4911-8AA7-337AB725B3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0BB7B-A9DC-4CC7-9C2C-C7947DD0AA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150DA-8A4D-42AF-881F-E46297CCC79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5E1CC-243C-4774-8D80-7A4E0E0D7D4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5E57D-17A6-4B4E-BB5B-0F0946237C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7A825-ABFD-436B-821F-D0504B7FC7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90645-DE26-4E59-9778-7ADCF1B2DA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FBB2A-36E0-40D8-8F4A-87B81F7ACA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8B4AC-4BF3-4FF4-95ED-0D0FF30ACF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498-BF09-4769-A983-9A82EC2AAE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0CADA-51D3-4DD1-A331-F0DCFC767B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7E9C-4DC3-4C65-8B29-31F6AA335A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509D-01EB-41EF-9E1F-ED4FD5240C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2790-ED27-4901-B9B7-AB38FCFF31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2A72A-9D3B-4D97-86DF-6DE516F81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0862ADF-6A38-450B-BF84-3041F888D3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21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0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</p:sldLayoutIdLst>
  <p:transition spd="slow">
    <p:wheel spokes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1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1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6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107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409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CA9787-5184-48CB-837F-37051D98A0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</p:sldLayoutIdLst>
  <p:transition spd="slow">
    <p:wheel spokes="1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j-lt"/>
              </a:defRPr>
            </a:lvl1pPr>
          </a:lstStyle>
          <a:p>
            <a:pPr>
              <a:defRPr/>
            </a:pPr>
            <a:fld id="{AB409C41-3253-45F6-B1D9-244DD4A2034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3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7176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313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14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15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16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17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18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19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20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21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22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23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24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25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717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17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7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8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8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8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8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8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8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8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8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8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8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9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9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9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9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9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9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9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9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9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19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0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0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0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0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0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0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0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0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0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0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1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1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1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1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1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1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1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1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1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1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2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2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2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2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2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2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2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2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2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2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3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3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3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3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3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3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3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3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3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3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4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4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4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4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4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4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4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4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4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4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5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5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5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5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5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5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5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5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5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5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6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6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6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6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6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6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6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6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6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6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7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7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7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7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7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7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7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7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7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7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8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8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8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8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8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8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8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8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8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8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9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9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9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9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9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9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9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9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9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29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0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0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0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0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0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0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0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0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0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0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731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2303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303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2303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03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03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03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fld id="{92E1BBC3-EBA9-4E93-9AB9-5B08028F02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303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4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fld id="{CB6AE93D-365F-4BC3-92A2-63F1846149C7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3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3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4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4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4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4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4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4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5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5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5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5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5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25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6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F0B8F4-06CA-4074-AFDD-B92DA4FE2F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  <p:sldLayoutId id="2147484390" r:id="rId12"/>
    <p:sldLayoutId id="2147484391" r:id="rId13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66FF99"/>
              </a:gs>
              <a:gs pos="100000">
                <a:srgbClr val="008000"/>
              </a:gs>
            </a:gsLst>
            <a:lin ang="2700000" scaled="1"/>
          </a:gradFill>
        </p:spPr>
        <p:txBody>
          <a:bodyPr/>
          <a:lstStyle/>
          <a:p>
            <a:pPr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84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692696"/>
            <a:ext cx="1463651" cy="1214438"/>
          </a:xfrm>
        </p:spPr>
        <p:txBody>
          <a:bodyPr/>
          <a:lstStyle/>
          <a:p>
            <a:r>
              <a:rPr lang="uk-UA" sz="8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8435" name="WordArt 10"/>
          <p:cNvSpPr>
            <a:spLocks noChangeArrowheads="1" noChangeShapeType="1" noTextEdit="1"/>
          </p:cNvSpPr>
          <p:nvPr/>
        </p:nvSpPr>
        <p:spPr bwMode="auto">
          <a:xfrm>
            <a:off x="1187624" y="692696"/>
            <a:ext cx="7429500" cy="1347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Тип </a:t>
            </a:r>
            <a:r>
              <a:rPr lang="ru-RU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членистоногі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436" name="WordArt 12"/>
          <p:cNvSpPr>
            <a:spLocks noChangeArrowheads="1" noChangeShapeType="1" noTextEdit="1"/>
          </p:cNvSpPr>
          <p:nvPr/>
        </p:nvSpPr>
        <p:spPr bwMode="auto">
          <a:xfrm rot="448135">
            <a:off x="971550" y="4581525"/>
            <a:ext cx="7704138" cy="1511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2116"/>
              </a:avLst>
            </a:prstTxWarp>
          </a:bodyPr>
          <a:lstStyle/>
          <a:p>
            <a:pPr algn="ctr"/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8437" name="WordArt 11"/>
          <p:cNvSpPr>
            <a:spLocks noChangeArrowheads="1" noChangeShapeType="1" noTextEdit="1"/>
          </p:cNvSpPr>
          <p:nvPr/>
        </p:nvSpPr>
        <p:spPr bwMode="auto">
          <a:xfrm rot="20931954">
            <a:off x="3419877" y="3099022"/>
            <a:ext cx="4905375" cy="12239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346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9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Ряд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9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Метелики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94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8438" name="Рисунок 7" descr="14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31432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8640762" cy="755650"/>
          </a:xfrm>
        </p:spPr>
        <p:txBody>
          <a:bodyPr/>
          <a:lstStyle/>
          <a:p>
            <a:pPr eaLnBrk="1" hangingPunct="1"/>
            <a:r>
              <a:rPr lang="ru-RU" dirty="0" smtClean="0"/>
              <a:t>          </a:t>
            </a:r>
            <a:r>
              <a:rPr lang="ru-RU" dirty="0" err="1" smtClean="0"/>
              <a:t>Переліт</a:t>
            </a:r>
            <a:endParaRPr lang="ru-RU" dirty="0" smtClean="0"/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85938"/>
            <a:ext cx="4286250" cy="3857625"/>
          </a:xfrm>
        </p:spPr>
        <p:txBody>
          <a:bodyPr/>
          <a:lstStyle/>
          <a:p>
            <a:pPr eaLnBrk="1" hangingPunct="1"/>
            <a:r>
              <a:rPr lang="ru-RU" sz="2600" smtClean="0"/>
              <a:t>Більшість метеликів-монархів, що мешкають на сході США, перебираються на зиму в хвойні ліси в горах Мексики. Понад 14 млн. метеликів-монархів збираються разом на стволах і гілках дерев</a:t>
            </a:r>
          </a:p>
        </p:txBody>
      </p:sp>
      <p:pic>
        <p:nvPicPr>
          <p:cNvPr id="27652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80728"/>
            <a:ext cx="4644008" cy="4938866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Содержимое 4" descr="5780st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695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1340752" y="5661248"/>
            <a:ext cx="1080120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Н</a:t>
            </a:r>
            <a:r>
              <a:rPr lang="ru-RU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алічується</a:t>
            </a:r>
            <a:r>
              <a:rPr lang="ru-RU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більш</a:t>
            </a:r>
            <a:r>
              <a:rPr lang="ru-RU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ніж</a:t>
            </a:r>
            <a:r>
              <a:rPr lang="ru-RU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158 </a:t>
            </a:r>
            <a:r>
              <a:rPr lang="ru-RU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тисяч</a:t>
            </a:r>
            <a:r>
              <a:rPr lang="ru-RU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видів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73882f5cdf8925d725f2dca1fdfa3b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5976664" cy="5530946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2996952"/>
            <a:ext cx="5486400" cy="804862"/>
          </a:xfrm>
        </p:spPr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2"/>
              </a:gs>
              <a:gs pos="50000">
                <a:srgbClr val="00FFFF"/>
              </a:gs>
              <a:gs pos="100000">
                <a:schemeClr val="bg2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sz="2800" dirty="0" smtClean="0"/>
              <a:t>		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		</a:t>
            </a:r>
            <a:r>
              <a:rPr lang="vi-VN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Лускокр</a:t>
            </a:r>
            <a:r>
              <a:rPr lang="uk-UA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vi-VN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</a:t>
            </a:r>
            <a:r>
              <a:rPr lang="vi-V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або </a:t>
            </a:r>
            <a:r>
              <a:rPr lang="vi-VN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метелики</a:t>
            </a:r>
            <a:r>
              <a:rPr lang="vi-V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 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ряд комах</a:t>
            </a:r>
            <a:r>
              <a:rPr lang="vi-V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 повним 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метаморфозом</a:t>
            </a:r>
            <a:r>
              <a:rPr lang="vi-V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Виник, вірогідно, в середині 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мезозою</a:t>
            </a:r>
            <a:r>
              <a:rPr lang="vi-V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достовірні 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викопн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 рештки</a:t>
            </a:r>
            <a:r>
              <a:rPr lang="vi-V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ряду відомі з 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юрського періоду</a:t>
            </a:r>
            <a:r>
              <a:rPr lang="vi-VN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Найбільш характерна особливість представників ряду — це наявність густого покриву хітинових лусочок. Для більшості видів має спеціалізований сисний ротовий апарат з хоботком, утвореним подовженими лопатями нижньої щелепи.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Надзвичайна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різноманітність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метеликів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вражаючою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особливістю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даний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вони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одним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найбільш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багатих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видами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рядів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комах: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налічується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ніж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158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тисяч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видів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Представники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ряду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поширені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всіх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континентах, за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винятком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Антарктиди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800" dirty="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1571625" y="214313"/>
            <a:ext cx="6192838" cy="15573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Метелики</a:t>
            </a:r>
          </a:p>
        </p:txBody>
      </p:sp>
      <p:pic>
        <p:nvPicPr>
          <p:cNvPr id="20483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2492896"/>
            <a:ext cx="4176464" cy="3133666"/>
          </a:xfrm>
        </p:spPr>
      </p:pic>
      <p:pic>
        <p:nvPicPr>
          <p:cNvPr id="20484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4509120"/>
            <a:ext cx="3385765" cy="2016402"/>
          </a:xfrm>
        </p:spPr>
      </p:pic>
      <p:pic>
        <p:nvPicPr>
          <p:cNvPr id="20485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04048" y="2324963"/>
            <a:ext cx="3240360" cy="2158321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14313" y="142875"/>
            <a:ext cx="8686800" cy="12144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/>
              <a:t>Метелики надзвичайно різноманітні як </a:t>
            </a:r>
            <a:r>
              <a:rPr lang="ru-RU" sz="2800" dirty="0" smtClean="0"/>
              <a:t>за </a:t>
            </a:r>
            <a:r>
              <a:rPr lang="ru-RU" sz="2800" dirty="0" err="1" smtClean="0"/>
              <a:t>розмірами</a:t>
            </a:r>
            <a:r>
              <a:rPr lang="ru-RU" sz="2800" dirty="0" smtClean="0"/>
              <a:t>, </a:t>
            </a:r>
            <a:r>
              <a:rPr lang="ru-RU" sz="2800" dirty="0"/>
              <a:t>так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smtClean="0"/>
              <a:t>за </a:t>
            </a:r>
            <a:r>
              <a:rPr lang="ru-RU" sz="2800" dirty="0" err="1" smtClean="0"/>
              <a:t>забарвленням</a:t>
            </a:r>
            <a:endParaRPr lang="ru-RU" sz="2800" dirty="0" smtClean="0"/>
          </a:p>
        </p:txBody>
      </p:sp>
      <p:sp>
        <p:nvSpPr>
          <p:cNvPr id="9225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148263" y="1700213"/>
            <a:ext cx="3995737" cy="465296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/>
              <a:t>Найбільший </a:t>
            </a:r>
            <a:r>
              <a:rPr lang="ru-RU" sz="2000" b="1" dirty="0"/>
              <a:t>метелик - </a:t>
            </a:r>
            <a:r>
              <a:rPr lang="ru-RU" sz="2000" b="1" dirty="0" err="1" smtClean="0"/>
              <a:t>птахокрил</a:t>
            </a:r>
            <a:r>
              <a:rPr lang="ru-RU" sz="2000" b="1" dirty="0" smtClean="0"/>
              <a:t> </a:t>
            </a:r>
            <a:r>
              <a:rPr lang="ru-RU" sz="2000" b="1" dirty="0"/>
              <a:t>королеви Олександри. </a:t>
            </a:r>
            <a:r>
              <a:rPr lang="ru-RU" sz="2000" b="1" dirty="0" err="1"/>
              <a:t>Розмах</a:t>
            </a:r>
            <a:r>
              <a:rPr lang="ru-RU" sz="2000" b="1" dirty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/>
              <a:t>крил складає 28 </a:t>
            </a:r>
            <a:r>
              <a:rPr lang="ru-RU" sz="2000" b="1" dirty="0" smtClean="0"/>
              <a:t>см.</a:t>
            </a:r>
          </a:p>
          <a:p>
            <a:pPr eaLnBrk="1" hangingPunct="1">
              <a:defRPr/>
            </a:pPr>
            <a:r>
              <a:rPr lang="ru-RU" sz="2000" b="1" dirty="0"/>
              <a:t>Але рекордсменом є метелик (нічний метелик) "велика сова</a:t>
            </a:r>
            <a:r>
              <a:rPr lang="ru-RU" sz="2000" b="1" dirty="0" smtClean="0"/>
              <a:t>". </a:t>
            </a:r>
            <a:r>
              <a:rPr lang="ru-RU" sz="2000" b="1" dirty="0" err="1" smtClean="0"/>
              <a:t>Розмах</a:t>
            </a:r>
            <a:r>
              <a:rPr lang="ru-RU" sz="2000" b="1" dirty="0" smtClean="0"/>
              <a:t> </a:t>
            </a:r>
            <a:r>
              <a:rPr lang="ru-RU" sz="2000" b="1" dirty="0"/>
              <a:t>його крил складає до </a:t>
            </a:r>
            <a:r>
              <a:rPr lang="ru-RU" sz="2000" b="1" dirty="0" smtClean="0"/>
              <a:t>36 см</a:t>
            </a:r>
          </a:p>
          <a:p>
            <a:pPr eaLnBrk="1" hangingPunct="1">
              <a:defRPr/>
            </a:pPr>
            <a:r>
              <a:rPr lang="ru-RU" sz="2000" b="1" dirty="0" err="1" smtClean="0"/>
              <a:t>Найменший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метелик</a:t>
            </a:r>
            <a:r>
              <a:rPr lang="ru-RU" sz="2000" b="1" dirty="0" smtClean="0"/>
              <a:t> </a:t>
            </a:r>
            <a:r>
              <a:rPr lang="ru-RU" sz="2000" b="1" dirty="0"/>
              <a:t>- синій карлик. </a:t>
            </a:r>
            <a:r>
              <a:rPr lang="ru-RU" sz="2000" b="1" dirty="0" err="1"/>
              <a:t>Розмах</a:t>
            </a:r>
            <a:r>
              <a:rPr lang="ru-RU" sz="2000" b="1" dirty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крил</a:t>
            </a:r>
            <a:r>
              <a:rPr lang="ru-RU" sz="2000" b="1" dirty="0" smtClean="0"/>
              <a:t> </a:t>
            </a:r>
            <a:r>
              <a:rPr lang="ru-RU" sz="2000" b="1" dirty="0"/>
              <a:t>складає </a:t>
            </a:r>
            <a:r>
              <a:rPr lang="ru-RU" sz="2000" b="1" dirty="0" err="1"/>
              <a:t>всього</a:t>
            </a:r>
            <a:r>
              <a:rPr lang="ru-RU" sz="2000" b="1" dirty="0"/>
              <a:t> </a:t>
            </a:r>
            <a:r>
              <a:rPr lang="ru-RU" sz="2000" b="1" dirty="0" smtClean="0"/>
              <a:t>       1,4 см на 6 см.</a:t>
            </a:r>
          </a:p>
        </p:txBody>
      </p: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5292725" y="5084763"/>
            <a:ext cx="363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.</a:t>
            </a:r>
          </a:p>
        </p:txBody>
      </p:sp>
      <p:pic>
        <p:nvPicPr>
          <p:cNvPr id="21509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428750"/>
            <a:ext cx="2808287" cy="2600325"/>
          </a:xfrm>
        </p:spPr>
      </p:pic>
      <p:pic>
        <p:nvPicPr>
          <p:cNvPr id="21510" name="Picture 6" descr="C:\Users\Настя\Desktop\488541728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68" y="3501008"/>
            <a:ext cx="28835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933056"/>
            <a:ext cx="24780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929188" y="1000125"/>
            <a:ext cx="3757612" cy="52149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/>
              <a:t>     </a:t>
            </a:r>
            <a:r>
              <a:rPr lang="ru-RU" sz="2800" dirty="0"/>
              <a:t>Крила метеликів покриті  крихітними лусочками. Їх веселковий блиск залежить від того, під яким кутом вони відбивають світло.  Інші лусочки містять барвистий пігмент.</a:t>
            </a:r>
            <a:endParaRPr lang="ru-RU" sz="2800" dirty="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429418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785813" y="357188"/>
            <a:ext cx="7072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Крила метеликів </a:t>
            </a:r>
            <a:endParaRPr lang="uk-UA" sz="400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6870700" cy="739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mtClean="0"/>
              <a:t>Забарвлення метеликів</a:t>
            </a:r>
            <a:endParaRPr lang="ru-RU" smtClean="0"/>
          </a:p>
        </p:txBody>
      </p:sp>
      <p:sp>
        <p:nvSpPr>
          <p:cNvPr id="23556" name="Объект 1"/>
          <p:cNvSpPr>
            <a:spLocks noGrp="1"/>
          </p:cNvSpPr>
          <p:nvPr>
            <p:ph sz="quarter" idx="1"/>
          </p:nvPr>
        </p:nvSpPr>
        <p:spPr>
          <a:xfrm>
            <a:off x="1612900" y="1998663"/>
            <a:ext cx="1897063" cy="1520825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23557" name="Объект 2"/>
          <p:cNvSpPr>
            <a:spLocks noGrp="1"/>
          </p:cNvSpPr>
          <p:nvPr>
            <p:ph sz="quarter" idx="2"/>
          </p:nvPr>
        </p:nvSpPr>
        <p:spPr>
          <a:xfrm>
            <a:off x="5070475" y="1773238"/>
            <a:ext cx="2770188" cy="1736725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23555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714375" y="3789363"/>
            <a:ext cx="8215313" cy="2838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Забарвлення служить метеликам як захист. Одні метелики маскуються під отруйних. Птахи запам'ятовують забарвлення отруйних метеликів і не чіпають їх. Завдяки цьому їстівні для птахів метелики з схожим забарвленням залишаються неушкоджені.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 Інші маскуються під колір довкілля.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34559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12825"/>
            <a:ext cx="374491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9325"/>
          </a:xfrm>
        </p:spPr>
        <p:txBody>
          <a:bodyPr/>
          <a:lstStyle/>
          <a:p>
            <a:pPr eaLnBrk="1" hangingPunct="1"/>
            <a:r>
              <a:rPr lang="ru-RU" sz="4600" smtClean="0"/>
              <a:t>Забарвлення, і не тільки…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828800"/>
            <a:ext cx="3313112" cy="5029200"/>
          </a:xfrm>
        </p:spPr>
        <p:txBody>
          <a:bodyPr/>
          <a:lstStyle/>
          <a:p>
            <a:pPr eaLnBrk="1" hangingPunct="1"/>
            <a:r>
              <a:rPr lang="ru-RU" sz="2600" smtClean="0"/>
              <a:t>Яскраве забарвлення Тигрового метелика в денний час відлякує ворогів, а вночі він відлякує ворогів клацаючими звуками.</a:t>
            </a:r>
          </a:p>
        </p:txBody>
      </p:sp>
      <p:pic>
        <p:nvPicPr>
          <p:cNvPr id="24580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00213"/>
            <a:ext cx="5113337" cy="382905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22764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/>
              <a:t>Забарвлення, і не </a:t>
            </a:r>
            <a:r>
              <a:rPr lang="ru-RU" sz="2800" b="1" dirty="0" smtClean="0"/>
              <a:t>лише…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Деякі </a:t>
            </a:r>
            <a:r>
              <a:rPr lang="ru-RU" sz="2400" dirty="0"/>
              <a:t>метелики, такі як південноамериканський смугастий метелик, обманюють хижаків, набираючи якого-небудь іншого вигляду</a:t>
            </a:r>
            <a:endParaRPr lang="ru-RU" sz="2400" dirty="0" smtClean="0"/>
          </a:p>
        </p:txBody>
      </p:sp>
      <p:sp>
        <p:nvSpPr>
          <p:cNvPr id="8090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143500" y="1785938"/>
            <a:ext cx="3781425" cy="45815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dirty="0" smtClean="0"/>
              <a:t>	</a:t>
            </a:r>
            <a:r>
              <a:rPr lang="ru-RU" sz="2800" dirty="0" err="1" smtClean="0"/>
              <a:t>Смугасті</a:t>
            </a:r>
            <a:r>
              <a:rPr lang="ru-RU" sz="2800" dirty="0" smtClean="0"/>
              <a:t> </a:t>
            </a:r>
            <a:r>
              <a:rPr lang="ru-RU" sz="2800" dirty="0"/>
              <a:t>метелики мають помилкову голову у кінці тулуба. Птах намагається клюнути метелика в помилкову голову, і метелик отримує шанс врятуватися.</a:t>
            </a:r>
            <a:endParaRPr lang="ru-RU" sz="2800" dirty="0" smtClean="0"/>
          </a:p>
        </p:txBody>
      </p:sp>
      <p:pic>
        <p:nvPicPr>
          <p:cNvPr id="25604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4941888" cy="3706813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11188" y="188913"/>
            <a:ext cx="7561262" cy="21605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/>
              <a:t>Міграція</a:t>
            </a:r>
            <a:br>
              <a:rPr lang="ru-RU" sz="3200" dirty="0"/>
            </a:br>
            <a:r>
              <a:rPr lang="ru-RU" sz="3200" dirty="0"/>
              <a:t>Метелики є перелітними комахами. Вони можуть здійснювати перельоти на відстані  в 5000 км.</a:t>
            </a:r>
            <a:endParaRPr lang="ru-RU" sz="3200" dirty="0" smtClean="0"/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5724128" y="2564904"/>
            <a:ext cx="3241675" cy="45085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Цей </a:t>
            </a:r>
            <a:r>
              <a:rPr lang="ru-RU" sz="2800" dirty="0" err="1" smtClean="0"/>
              <a:t>метелик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перелітає</a:t>
            </a:r>
            <a:r>
              <a:rPr lang="ru-RU" sz="2800" dirty="0" smtClean="0"/>
              <a:t>  </a:t>
            </a:r>
            <a:r>
              <a:rPr lang="ru-RU" sz="2800" dirty="0"/>
              <a:t>з Англії в Африку</a:t>
            </a:r>
            <a:endParaRPr lang="ru-RU" sz="2800" dirty="0" smtClean="0"/>
          </a:p>
        </p:txBody>
      </p:sp>
      <p:pic>
        <p:nvPicPr>
          <p:cNvPr id="6" name="Содержимое 5" descr="pic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5112568" cy="3834426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ай">
  <a:themeElements>
    <a:clrScheme name="Край 3">
      <a:dk1>
        <a:srgbClr val="333333"/>
      </a:dk1>
      <a:lt1>
        <a:srgbClr val="FFFFFF"/>
      </a:lt1>
      <a:dk2>
        <a:srgbClr val="221013"/>
      </a:dk2>
      <a:lt2>
        <a:srgbClr val="FFFFFF"/>
      </a:lt2>
      <a:accent1>
        <a:srgbClr val="CC3300"/>
      </a:accent1>
      <a:accent2>
        <a:srgbClr val="CC9900"/>
      </a:accent2>
      <a:accent3>
        <a:srgbClr val="ABAAAA"/>
      </a:accent3>
      <a:accent4>
        <a:srgbClr val="DADADA"/>
      </a:accent4>
      <a:accent5>
        <a:srgbClr val="E2ADAA"/>
      </a:accent5>
      <a:accent6>
        <a:srgbClr val="B98A00"/>
      </a:accent6>
      <a:hlink>
        <a:srgbClr val="808080"/>
      </a:hlink>
      <a:folHlink>
        <a:srgbClr val="666633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еть">
  <a:themeElements>
    <a:clrScheme name="Сеть 5">
      <a:dk1>
        <a:srgbClr val="666699"/>
      </a:dk1>
      <a:lt1>
        <a:srgbClr val="FFFFFF"/>
      </a:lt1>
      <a:dk2>
        <a:srgbClr val="000054"/>
      </a:dk2>
      <a:lt2>
        <a:srgbClr val="FFFFFF"/>
      </a:lt2>
      <a:accent1>
        <a:srgbClr val="3333FF"/>
      </a:accent1>
      <a:accent2>
        <a:srgbClr val="006699"/>
      </a:accent2>
      <a:accent3>
        <a:srgbClr val="AAAAB3"/>
      </a:accent3>
      <a:accent4>
        <a:srgbClr val="DADADA"/>
      </a:accent4>
      <a:accent5>
        <a:srgbClr val="ADADFF"/>
      </a:accent5>
      <a:accent6>
        <a:srgbClr val="005C8A"/>
      </a:accent6>
      <a:hlink>
        <a:srgbClr val="669900"/>
      </a:hlink>
      <a:folHlink>
        <a:srgbClr val="0000FF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апсулы 3">
    <a:dk1>
      <a:srgbClr val="006699"/>
    </a:dk1>
    <a:lt1>
      <a:srgbClr val="FFFFFF"/>
    </a:lt1>
    <a:dk2>
      <a:srgbClr val="6699FF"/>
    </a:dk2>
    <a:lt2>
      <a:srgbClr val="FFFFFF"/>
    </a:lt2>
    <a:accent1>
      <a:srgbClr val="33CCCC"/>
    </a:accent1>
    <a:accent2>
      <a:srgbClr val="006699"/>
    </a:accent2>
    <a:accent3>
      <a:srgbClr val="B8CAFF"/>
    </a:accent3>
    <a:accent4>
      <a:srgbClr val="DADADA"/>
    </a:accent4>
    <a:accent5>
      <a:srgbClr val="ADE2E2"/>
    </a:accent5>
    <a:accent6>
      <a:srgbClr val="005C8A"/>
    </a:accent6>
    <a:hlink>
      <a:srgbClr val="99CC00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465</TotalTime>
  <Words>220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Трава</vt:lpstr>
      <vt:lpstr>Капсулы</vt:lpstr>
      <vt:lpstr>Край</vt:lpstr>
      <vt:lpstr>Граница</vt:lpstr>
      <vt:lpstr>Сеть</vt:lpstr>
      <vt:lpstr>Тема Office</vt:lpstr>
      <vt:lpstr> </vt:lpstr>
      <vt:lpstr>Слайд 2</vt:lpstr>
      <vt:lpstr>Слайд 3</vt:lpstr>
      <vt:lpstr>Метелики надзвичайно різноманітні як за розмірами, так і за забарвленням</vt:lpstr>
      <vt:lpstr>     Крила метеликів покриті  крихітними лусочками. Їх веселковий блиск залежить від того, під яким кутом вони відбивають світло.  Інші лусочки містять барвистий пігмент.</vt:lpstr>
      <vt:lpstr>Забарвлення метеликів</vt:lpstr>
      <vt:lpstr>Забарвлення, і не тільки…</vt:lpstr>
      <vt:lpstr>Забарвлення, і не лише… Деякі метелики, такі як південноамериканський смугастий метелик, обманюють хижаків, набираючи якого-небудь іншого вигляду</vt:lpstr>
      <vt:lpstr>Міграція Метелики є перелітними комахами. Вони можуть здійснювати перельоти на відстані  в 5000 км.</vt:lpstr>
      <vt:lpstr>          Переліт</vt:lpstr>
      <vt:lpstr>.</vt:lpstr>
      <vt:lpstr>Налічується більш ніж 158 тисяч видів</vt:lpstr>
      <vt:lpstr>Слайд 13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artyom</dc:creator>
  <cp:lastModifiedBy>Вероника</cp:lastModifiedBy>
  <cp:revision>35</cp:revision>
  <dcterms:created xsi:type="dcterms:W3CDTF">2008-11-23T16:59:50Z</dcterms:created>
  <dcterms:modified xsi:type="dcterms:W3CDTF">2014-12-05T17:19:30Z</dcterms:modified>
</cp:coreProperties>
</file>