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9" r:id="rId9"/>
    <p:sldId id="270" r:id="rId10"/>
    <p:sldId id="263" r:id="rId11"/>
    <p:sldId id="267" r:id="rId12"/>
    <p:sldId id="271" r:id="rId13"/>
    <p:sldId id="264" r:id="rId14"/>
    <p:sldId id="265" r:id="rId15"/>
    <p:sldId id="266" r:id="rId16"/>
    <p:sldId id="272" r:id="rId17"/>
    <p:sldId id="273" r:id="rId18"/>
    <p:sldId id="274" r:id="rId19"/>
    <p:sldId id="268" r:id="rId20"/>
    <p:sldId id="275" r:id="rId21"/>
    <p:sldId id="280" r:id="rId22"/>
    <p:sldId id="276" r:id="rId23"/>
    <p:sldId id="279" r:id="rId24"/>
    <p:sldId id="281" r:id="rId25"/>
    <p:sldId id="282" r:id="rId26"/>
    <p:sldId id="277" r:id="rId27"/>
    <p:sldId id="283" r:id="rId28"/>
    <p:sldId id="278" r:id="rId29"/>
    <p:sldId id="284" r:id="rId30"/>
    <p:sldId id="288" r:id="rId31"/>
    <p:sldId id="285" r:id="rId32"/>
    <p:sldId id="287" r:id="rId33"/>
    <p:sldId id="28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Київська держава за перших </a:t>
            </a:r>
            <a:r>
              <a:rPr lang="uk-UA" b="1" dirty="0" smtClean="0"/>
              <a:t>князів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3504" y="4786322"/>
            <a:ext cx="3543296" cy="1339841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 smtClean="0"/>
              <a:t>Прибуття Аскольда і Діра до Константинополю. Малюнок із літопису.</a:t>
            </a:r>
            <a:endParaRPr lang="uk-UA" dirty="0" smtClean="0"/>
          </a:p>
          <a:p>
            <a:endParaRPr lang="ru-RU" dirty="0"/>
          </a:p>
        </p:txBody>
      </p:sp>
      <p:pic>
        <p:nvPicPr>
          <p:cNvPr id="3074" name="Picture 2" descr="image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9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-1"/>
            <a:ext cx="3214710" cy="683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Значення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	Київське </a:t>
            </a:r>
            <a:r>
              <a:rPr lang="uk-UA" dirty="0" smtClean="0"/>
              <a:t>князівство досягло </a:t>
            </a:r>
            <a:r>
              <a:rPr lang="uk-UA" b="1" dirty="0" smtClean="0"/>
              <a:t>розквіту та міжнародного </a:t>
            </a:r>
            <a:r>
              <a:rPr lang="uk-UA" b="1" dirty="0" smtClean="0"/>
              <a:t>визнання.</a:t>
            </a:r>
          </a:p>
          <a:p>
            <a:pPr algn="just">
              <a:buNone/>
            </a:pPr>
            <a:r>
              <a:rPr lang="uk-UA" b="1" dirty="0" smtClean="0"/>
              <a:t>	</a:t>
            </a:r>
            <a:r>
              <a:rPr lang="uk-UA" b="1" dirty="0" smtClean="0"/>
              <a:t>	</a:t>
            </a:r>
            <a:r>
              <a:rPr lang="uk-UA" dirty="0" smtClean="0"/>
              <a:t>Перетворилося </a:t>
            </a:r>
            <a:r>
              <a:rPr lang="uk-UA" dirty="0" smtClean="0"/>
              <a:t>на етнокультурний, політичний і соціальний осередок, навколо якого наприкінці IХ </a:t>
            </a:r>
            <a:r>
              <a:rPr lang="ru-RU" dirty="0" smtClean="0"/>
              <a:t>ст. </a:t>
            </a:r>
            <a:r>
              <a:rPr lang="uk-UA" dirty="0" smtClean="0"/>
              <a:t>сформувалася загальноруська держава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Правління Олега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48486"/>
            <a:ext cx="7594376" cy="476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214414" y="6357958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Вбивство Аскольда новгородцями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714356"/>
            <a:ext cx="909446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i="1" dirty="0" smtClean="0"/>
              <a:t>Убивство Аскольда й утвердження Олега в Києві. Малюнок із літопису</a:t>
            </a:r>
            <a:endParaRPr lang="ru-RU" dirty="0"/>
          </a:p>
        </p:txBody>
      </p:sp>
      <p:pic>
        <p:nvPicPr>
          <p:cNvPr id="7170" name="Picture 2" descr="image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90"/>
            <a:ext cx="9080097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072206"/>
            <a:ext cx="8229600" cy="625461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/>
              <a:t>Аскольдова могила </a:t>
            </a:r>
            <a:r>
              <a:rPr lang="uk-UA" i="1" dirty="0" smtClean="0"/>
              <a:t>(Київ</a:t>
            </a:r>
            <a:r>
              <a:rPr lang="uk-UA" i="1" dirty="0" smtClean="0"/>
              <a:t>, сучасний вигляд)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9218" name="Picture 2" descr="image0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143900" cy="6111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5946787"/>
            <a:ext cx="3328982" cy="911213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/>
              <a:t>Князь Олег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10242" name="Picture 2" descr="image0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5289" y="142876"/>
            <a:ext cx="5009917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Особливості </a:t>
            </a:r>
            <a:r>
              <a:rPr lang="uk-UA" b="1" dirty="0" smtClean="0"/>
              <a:t>правління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Розпочав правління зі створення у </a:t>
            </a:r>
            <a:r>
              <a:rPr lang="uk-UA" dirty="0" smtClean="0"/>
              <a:t>племінних </a:t>
            </a:r>
            <a:r>
              <a:rPr lang="uk-UA" dirty="0" smtClean="0"/>
              <a:t>князівствах опорних пунктів </a:t>
            </a:r>
            <a:r>
              <a:rPr lang="uk-UA" dirty="0" smtClean="0"/>
              <a:t>центральної </a:t>
            </a:r>
            <a:r>
              <a:rPr lang="uk-UA" dirty="0" smtClean="0"/>
              <a:t>влади і визначення порядку стягнення з них данини</a:t>
            </a:r>
            <a:endParaRPr lang="ru-RU" dirty="0" smtClean="0"/>
          </a:p>
          <a:p>
            <a:pPr algn="just"/>
            <a:r>
              <a:rPr lang="uk-UA" dirty="0" smtClean="0"/>
              <a:t>Збільшив територію своєї держави за </a:t>
            </a:r>
            <a:r>
              <a:rPr lang="uk-UA" dirty="0" smtClean="0"/>
              <a:t>рахунок </a:t>
            </a:r>
            <a:r>
              <a:rPr lang="uk-UA" dirty="0" smtClean="0"/>
              <a:t>земель племен неслов’янського </a:t>
            </a:r>
            <a:r>
              <a:rPr lang="uk-UA" dirty="0" smtClean="0"/>
              <a:t>походження </a:t>
            </a:r>
            <a:r>
              <a:rPr lang="uk-UA" dirty="0" smtClean="0"/>
              <a:t>(меря, весь, чудь)</a:t>
            </a:r>
            <a:endParaRPr lang="ru-RU" dirty="0" smtClean="0"/>
          </a:p>
          <a:p>
            <a:pPr algn="just"/>
            <a:r>
              <a:rPr lang="uk-UA" dirty="0" smtClean="0"/>
              <a:t>Правив на Русі від імені сина </a:t>
            </a:r>
            <a:r>
              <a:rPr lang="uk-UA" dirty="0" err="1" smtClean="0"/>
              <a:t>Рюріка</a:t>
            </a:r>
            <a:r>
              <a:rPr lang="uk-UA" dirty="0" smtClean="0"/>
              <a:t> Ігоря. Послугувався титулом «Великий князь </a:t>
            </a:r>
            <a:r>
              <a:rPr lang="uk-UA" dirty="0" smtClean="0"/>
              <a:t>руський</a:t>
            </a:r>
            <a:r>
              <a:rPr lang="uk-UA" dirty="0" smtClean="0"/>
              <a:t>». Від цього часу бере початок династія Рюриковичів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5500702"/>
            <a:ext cx="3614734" cy="625461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Князь Рюрик</a:t>
            </a:r>
            <a:endParaRPr lang="ru-RU" dirty="0"/>
          </a:p>
        </p:txBody>
      </p:sp>
      <p:pic>
        <p:nvPicPr>
          <p:cNvPr id="8194" name="Picture 2" descr="image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799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Походження </a:t>
            </a:r>
            <a:r>
              <a:rPr lang="uk-UA" dirty="0" smtClean="0"/>
              <a:t>назви Русь.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Князювання </a:t>
            </a:r>
            <a:r>
              <a:rPr lang="uk-UA" dirty="0" smtClean="0"/>
              <a:t>Аскольда.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Правління </a:t>
            </a:r>
            <a:r>
              <a:rPr lang="uk-UA" dirty="0" smtClean="0"/>
              <a:t>Олега. </a:t>
            </a:r>
            <a:endParaRPr lang="uk-UA" dirty="0" smtClean="0"/>
          </a:p>
          <a:p>
            <a:pPr marL="514350" indent="-514350">
              <a:buAutoNum type="arabicPeriod"/>
            </a:pPr>
            <a:r>
              <a:rPr lang="uk-UA" dirty="0" smtClean="0"/>
              <a:t>Князь </a:t>
            </a:r>
            <a:r>
              <a:rPr lang="uk-UA" dirty="0" smtClean="0"/>
              <a:t>Ігор.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pPr algn="just"/>
            <a:r>
              <a:rPr lang="uk-UA" dirty="0" smtClean="0"/>
              <a:t>Уклав мирну угоду з варягами, унаслідок якої київські князі протягом тривалого часу залучали до своїх воєнних походів варязькі </a:t>
            </a:r>
            <a:r>
              <a:rPr lang="uk-UA" dirty="0" smtClean="0"/>
              <a:t>дружини</a:t>
            </a:r>
          </a:p>
          <a:p>
            <a:pPr algn="just"/>
            <a:r>
              <a:rPr lang="uk-UA" dirty="0" smtClean="0"/>
              <a:t>Послідовно і наполегливо підпорядковував Києву східнослов’янські племінні </a:t>
            </a:r>
            <a:r>
              <a:rPr lang="uk-UA" dirty="0" smtClean="0"/>
              <a:t>князівства</a:t>
            </a:r>
            <a:r>
              <a:rPr lang="uk-UA" dirty="0" smtClean="0"/>
              <a:t>: деревлян, сіверян, радимичів, словенів і кривичів. Досяг згоди про союзницькі </a:t>
            </a:r>
            <a:r>
              <a:rPr lang="uk-UA" dirty="0" smtClean="0"/>
              <a:t>відносини </a:t>
            </a:r>
            <a:r>
              <a:rPr lang="uk-UA" dirty="0" smtClean="0"/>
              <a:t>з білими хорватами, </a:t>
            </a:r>
            <a:r>
              <a:rPr lang="uk-UA" dirty="0" smtClean="0"/>
              <a:t>тиверцями </a:t>
            </a:r>
            <a:r>
              <a:rPr lang="uk-UA" dirty="0" smtClean="0"/>
              <a:t>і </a:t>
            </a:r>
            <a:r>
              <a:rPr lang="ru-RU" dirty="0" smtClean="0"/>
              <a:t>во</a:t>
            </a:r>
            <a:r>
              <a:rPr lang="uk-UA" dirty="0" err="1" smtClean="0"/>
              <a:t>линянами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5357826"/>
            <a:ext cx="3214710" cy="112552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i="1" dirty="0" smtClean="0"/>
              <a:t>Полюддя (фрагмент картини К. Лебедєва).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2290" name="Picture 2" descr="image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5143504" cy="685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 algn="just"/>
            <a:r>
              <a:rPr lang="uk-UA" dirty="0" smtClean="0"/>
              <a:t>Організовував опір угорським племенам, які в 893—896 рр. пройшли повз Києва, </a:t>
            </a:r>
            <a:r>
              <a:rPr lang="uk-UA" dirty="0" smtClean="0"/>
              <a:t>подолали </a:t>
            </a:r>
            <a:r>
              <a:rPr lang="uk-UA" dirty="0" smtClean="0"/>
              <a:t>Карпатські гори і переселилися у Середнє </a:t>
            </a:r>
            <a:r>
              <a:rPr lang="uk-UA" dirty="0" err="1" smtClean="0"/>
              <a:t>Подунав’я</a:t>
            </a:r>
            <a:endParaRPr lang="ru-RU" dirty="0" smtClean="0"/>
          </a:p>
          <a:p>
            <a:pPr algn="just"/>
            <a:r>
              <a:rPr lang="uk-UA" dirty="0" smtClean="0"/>
              <a:t>За арабськими джерелами здійснив кілька походів на південно-західне узбережжя </a:t>
            </a:r>
            <a:r>
              <a:rPr lang="uk-UA" dirty="0" smtClean="0"/>
              <a:t>Каспійського </a:t>
            </a:r>
            <a:r>
              <a:rPr lang="uk-UA" dirty="0" smtClean="0"/>
              <a:t>моря проти Арабського халіфату</a:t>
            </a:r>
            <a:endParaRPr lang="ru-RU" dirty="0" smtClean="0"/>
          </a:p>
          <a:p>
            <a:pPr algn="just"/>
            <a:r>
              <a:rPr lang="uk-UA" dirty="0" smtClean="0"/>
              <a:t>Здійснив два переможні морські походи на Константинополь (907 та 911 </a:t>
            </a:r>
            <a:r>
              <a:rPr lang="uk-UA" dirty="0" err="1" smtClean="0"/>
              <a:t>рр</a:t>
            </a:r>
            <a:r>
              <a:rPr lang="ru-RU" dirty="0" smtClean="0"/>
              <a:t>.) </a:t>
            </a:r>
            <a:r>
              <a:rPr lang="uk-UA" dirty="0" smtClean="0"/>
              <a:t>Домігся від Візантії вигідного для Русі мирного договору (911 р.)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86380" y="5429264"/>
            <a:ext cx="3400420" cy="112552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Похід</a:t>
            </a:r>
            <a:r>
              <a:rPr lang="ru-RU" dirty="0" smtClean="0"/>
              <a:t> Олега на </a:t>
            </a:r>
            <a:r>
              <a:rPr lang="ru-RU" dirty="0" err="1" smtClean="0"/>
              <a:t>Царгород</a:t>
            </a:r>
            <a:r>
              <a:rPr lang="ru-RU" dirty="0" smtClean="0"/>
              <a:t>. </a:t>
            </a:r>
            <a:r>
              <a:rPr lang="ru-RU" dirty="0" err="1" smtClean="0"/>
              <a:t>Малюнок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літопису</a:t>
            </a:r>
            <a:endParaRPr lang="ru-RU" dirty="0"/>
          </a:p>
        </p:txBody>
      </p:sp>
      <p:pic>
        <p:nvPicPr>
          <p:cNvPr id="11266" name="Picture 2" descr="E:\1 istoriy\7 клас історія україни\1 Теми матеріали\1 тема виникнення та розв К Русі\2 Київська держава за перших князів\малюнки\Похід Олега на Царгород. Малюнок з літопис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008" y="0"/>
            <a:ext cx="436418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image0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6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290" y="6429396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Похід Олега на Константинополь у 907 р. Мініатюра з літопису.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286520"/>
            <a:ext cx="8229600" cy="33970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uk-UA" i="1" dirty="0" smtClean="0"/>
              <a:t>Олег прибиває свій щит на воротах Константинополя.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4338" name="Picture 2" descr="image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4" y="35481"/>
            <a:ext cx="8072462" cy="61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Значення </a:t>
            </a:r>
            <a:r>
              <a:rPr lang="uk-UA" i="1" dirty="0" smtClean="0"/>
              <a:t>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/>
              <a:t>Об’єднав </a:t>
            </a:r>
            <a:r>
              <a:rPr lang="uk-UA" dirty="0" smtClean="0"/>
              <a:t>Північну </a:t>
            </a:r>
            <a:r>
              <a:rPr lang="uk-UA" b="1" dirty="0" smtClean="0"/>
              <a:t>Русь з Південною, що ознаменувало початок створення </a:t>
            </a:r>
            <a:r>
              <a:rPr lang="uk-UA" b="1" dirty="0" smtClean="0"/>
              <a:t>загальноруської</a:t>
            </a:r>
            <a:r>
              <a:rPr lang="uk-UA" dirty="0" smtClean="0"/>
              <a:t> </a:t>
            </a:r>
            <a:r>
              <a:rPr lang="uk-UA" dirty="0" smtClean="0"/>
              <a:t>державності</a:t>
            </a:r>
            <a:endParaRPr lang="ru-RU" dirty="0" smtClean="0"/>
          </a:p>
          <a:p>
            <a:pPr lvl="0" algn="just"/>
            <a:r>
              <a:rPr lang="uk-UA" dirty="0" smtClean="0"/>
              <a:t>Сприяв перетворенню Київської Русі на централізовану державу</a:t>
            </a:r>
            <a:endParaRPr lang="ru-RU" dirty="0" smtClean="0"/>
          </a:p>
          <a:p>
            <a:pPr lvl="0" algn="just"/>
            <a:r>
              <a:rPr lang="uk-UA" dirty="0" smtClean="0"/>
              <a:t>Зміцнив військову могутність своєї держави, що дозволило Русі активізувати </a:t>
            </a:r>
            <a:r>
              <a:rPr lang="uk-UA" dirty="0" smtClean="0"/>
              <a:t>зовнішньополітичну </a:t>
            </a:r>
            <a:r>
              <a:rPr lang="uk-UA" dirty="0" smtClean="0"/>
              <a:t>діяльність</a:t>
            </a:r>
            <a:endParaRPr lang="ru-RU" dirty="0" smtClean="0"/>
          </a:p>
          <a:p>
            <a:pPr lvl="0" algn="just"/>
            <a:r>
              <a:rPr lang="uk-UA" dirty="0" smtClean="0"/>
              <a:t>Здійснював збирання і консолідацію східнослов’янських земель навколо Києва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image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90" y="298034"/>
            <a:ext cx="8429652" cy="598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290" y="6429396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В. </a:t>
            </a:r>
            <a:r>
              <a:rPr lang="uk-UA" i="1" dirty="0" err="1" smtClean="0"/>
              <a:t>Васнецов</a:t>
            </a:r>
            <a:r>
              <a:rPr lang="uk-UA" i="1" dirty="0" smtClean="0"/>
              <a:t>. Прощання князя Олега з конем.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4. Князь Ігор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4429132"/>
            <a:ext cx="3829048" cy="16970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	Після </a:t>
            </a:r>
            <a:r>
              <a:rPr lang="uk-UA" dirty="0" smtClean="0"/>
              <a:t>смерті Олега князювати на Русі почав син Рюрика — Ігор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4214842" cy="587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uk-UA" b="1" dirty="0" smtClean="0"/>
              <a:t>Особливості </a:t>
            </a:r>
            <a:r>
              <a:rPr lang="uk-UA" b="1" dirty="0" smtClean="0"/>
              <a:t>правління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pPr algn="just"/>
            <a:r>
              <a:rPr lang="uk-UA" dirty="0" smtClean="0"/>
              <a:t>Відновив владу над деревлянами та </a:t>
            </a:r>
            <a:r>
              <a:rPr lang="ru-RU" dirty="0" err="1" smtClean="0"/>
              <a:t>уличами</a:t>
            </a:r>
            <a:endParaRPr lang="ru-RU" dirty="0" smtClean="0"/>
          </a:p>
          <a:p>
            <a:pPr algn="just"/>
            <a:r>
              <a:rPr lang="uk-UA" dirty="0" smtClean="0"/>
              <a:t>Продовжував воєнні походи на Візантію. Похід 941 </a:t>
            </a:r>
            <a:r>
              <a:rPr lang="ru-RU" dirty="0" smtClean="0"/>
              <a:t>р. </a:t>
            </a:r>
            <a:r>
              <a:rPr lang="uk-UA" dirty="0" smtClean="0"/>
              <a:t>завершився поразкою. До участі в </a:t>
            </a:r>
            <a:r>
              <a:rPr lang="uk-UA" dirty="0" smtClean="0"/>
              <a:t>поході </a:t>
            </a:r>
            <a:r>
              <a:rPr lang="uk-UA" dirty="0" smtClean="0"/>
              <a:t>943 </a:t>
            </a:r>
            <a:r>
              <a:rPr lang="ru-RU" dirty="0" smtClean="0"/>
              <a:t>р. </a:t>
            </a:r>
            <a:r>
              <a:rPr lang="uk-UA" dirty="0" smtClean="0"/>
              <a:t>князь Ігор залучив величезні сили. Проте до битви справа не дійшла. Візантійці погодилися підписати нову угоду, що </a:t>
            </a:r>
            <a:r>
              <a:rPr lang="uk-UA" dirty="0" smtClean="0"/>
              <a:t>підтверджувала </a:t>
            </a:r>
            <a:r>
              <a:rPr lang="uk-UA" dirty="0" smtClean="0"/>
              <a:t>основні торговельні інтереси Русі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0"/>
            <a:ext cx="4572032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303977"/>
            <a:ext cx="8229600" cy="55402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i="1" dirty="0" smtClean="0"/>
              <a:t>Князь ігор перед ідолом Перуна після походу на Константинополь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18434" name="Picture 2" descr="image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8" y="0"/>
            <a:ext cx="8072462" cy="615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smtClean="0"/>
              <a:t>Намагався обмежити вплив варягів, які продовжували займати керівні позиції в дружині </a:t>
            </a:r>
            <a:r>
              <a:rPr lang="uk-UA" dirty="0" smtClean="0"/>
              <a:t>князя</a:t>
            </a:r>
          </a:p>
          <a:p>
            <a:pPr algn="just"/>
            <a:r>
              <a:rPr lang="uk-UA" dirty="0" smtClean="0"/>
              <a:t>Здійснив похід на Закавказзя (944 р.) проти </a:t>
            </a:r>
            <a:r>
              <a:rPr lang="uk-UA" dirty="0" smtClean="0"/>
              <a:t>войовничих </a:t>
            </a:r>
            <a:r>
              <a:rPr lang="uk-UA" dirty="0" smtClean="0"/>
              <a:t>горців, які були союзниками </a:t>
            </a:r>
            <a:r>
              <a:rPr lang="uk-UA" dirty="0" smtClean="0"/>
              <a:t>Візантії</a:t>
            </a:r>
            <a:r>
              <a:rPr lang="uk-UA" dirty="0" smtClean="0"/>
              <a:t>. Завершився великим успіхом. Русичі </a:t>
            </a:r>
            <a:r>
              <a:rPr lang="uk-UA" dirty="0" smtClean="0"/>
              <a:t>оволоділи </a:t>
            </a:r>
            <a:r>
              <a:rPr lang="uk-UA" dirty="0" smtClean="0"/>
              <a:t>багатими містами Дербентом і </a:t>
            </a:r>
            <a:r>
              <a:rPr lang="uk-UA" dirty="0" err="1" smtClean="0"/>
              <a:t>Бердаа</a:t>
            </a:r>
            <a:endParaRPr lang="ru-RU" dirty="0" smtClean="0"/>
          </a:p>
          <a:p>
            <a:pPr algn="just"/>
            <a:r>
              <a:rPr lang="uk-UA" dirty="0" smtClean="0"/>
              <a:t>Уклав </a:t>
            </a:r>
            <a:r>
              <a:rPr lang="uk-UA" dirty="0" smtClean="0"/>
              <a:t>мир з кочовиками-печенігами, які 915 р. вперше з’явилися біля південних кордонів Русі. Печеніги відкочували до Дунаю. Проте в </a:t>
            </a:r>
            <a:r>
              <a:rPr lang="ru-RU" dirty="0" smtClean="0"/>
              <a:t>920-х </a:t>
            </a:r>
            <a:r>
              <a:rPr lang="uk-UA" dirty="0" smtClean="0"/>
              <a:t>рр. вони порушили кордони Русі, що викликало війни Ігоря з цими племенами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b="20803"/>
          <a:stretch>
            <a:fillRect/>
          </a:stretch>
        </p:blipFill>
        <p:spPr bwMode="auto">
          <a:xfrm>
            <a:off x="1143008" y="-24"/>
            <a:ext cx="6357950" cy="678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929330"/>
            <a:ext cx="8229600" cy="55402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i="1" dirty="0" smtClean="0"/>
              <a:t>В.Суриков Княгиня Ольга зустрічає тіло князя Ігоря (ескіз)   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9457" name="Picture 1" descr="image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9207"/>
            <a:ext cx="9144000" cy="537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5299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r>
              <a:rPr lang="uk-UA" b="1" u="sng">
                <a:solidFill>
                  <a:srgbClr val="FF33CC"/>
                </a:solidFill>
              </a:rPr>
              <a:t>Походження назви </a:t>
            </a:r>
            <a:br>
              <a:rPr lang="uk-UA" b="1" u="sng">
                <a:solidFill>
                  <a:srgbClr val="FF33CC"/>
                </a:solidFill>
              </a:rPr>
            </a:br>
            <a:r>
              <a:rPr lang="uk-UA" b="1" u="sng">
                <a:solidFill>
                  <a:srgbClr val="FF33CC"/>
                </a:solidFill>
              </a:rPr>
              <a:t>Русь-Україна</a:t>
            </a:r>
            <a:r>
              <a:rPr lang="uk-UA"/>
              <a:t>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2636838"/>
            <a:ext cx="4140200" cy="4032250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chemeClr val="accent2"/>
                </a:solidFill>
              </a:rPr>
              <a:t>"Русь", "Руська земля“</a:t>
            </a:r>
          </a:p>
          <a:p>
            <a:pPr algn="ctr"/>
            <a:r>
              <a:rPr lang="uk-UA" i="1"/>
              <a:t> вживається для визначення </a:t>
            </a:r>
          </a:p>
          <a:p>
            <a:pPr algn="ctr"/>
            <a:r>
              <a:rPr lang="uk-UA" i="1"/>
              <a:t>територій Київщини, </a:t>
            </a:r>
          </a:p>
          <a:p>
            <a:pPr algn="ctr"/>
            <a:r>
              <a:rPr lang="uk-UA" i="1"/>
              <a:t>Чернігівщини, Переяславщини </a:t>
            </a:r>
          </a:p>
          <a:p>
            <a:pPr algn="ctr"/>
            <a:r>
              <a:rPr lang="uk-UA" i="1"/>
              <a:t>(землі полян, сіверян І древлян).</a:t>
            </a:r>
          </a:p>
          <a:p>
            <a:pPr algn="ctr"/>
            <a:r>
              <a:rPr lang="uk-UA" i="1"/>
              <a:t>Назву </a:t>
            </a:r>
            <a:r>
              <a:rPr lang="uk-UA" i="1">
                <a:solidFill>
                  <a:schemeClr val="accent2"/>
                </a:solidFill>
              </a:rPr>
              <a:t>"</a:t>
            </a:r>
            <a:r>
              <a:rPr lang="uk-UA" b="1">
                <a:solidFill>
                  <a:schemeClr val="accent2"/>
                </a:solidFill>
              </a:rPr>
              <a:t>Русь", "руси", "русичі"</a:t>
            </a:r>
            <a:r>
              <a:rPr lang="uk-UA" i="1"/>
              <a:t> </a:t>
            </a:r>
          </a:p>
          <a:p>
            <a:pPr algn="ctr"/>
            <a:r>
              <a:rPr lang="uk-UA" i="1"/>
              <a:t>одержали племена, котрі мешкали</a:t>
            </a:r>
          </a:p>
          <a:p>
            <a:pPr algn="ctr"/>
            <a:r>
              <a:rPr lang="uk-UA" i="1"/>
              <a:t> на берегах річок Рось, Росава, </a:t>
            </a:r>
          </a:p>
          <a:p>
            <a:pPr algn="ctr"/>
            <a:r>
              <a:rPr lang="uk-UA" i="1"/>
              <a:t>Роставиця, Роска та ін. </a:t>
            </a:r>
          </a:p>
          <a:p>
            <a:pPr algn="ctr"/>
            <a:r>
              <a:rPr lang="uk-UA" i="1"/>
              <a:t>Термін "Русь", "Руська земля" </a:t>
            </a:r>
          </a:p>
          <a:p>
            <a:pPr algn="ctr"/>
            <a:r>
              <a:rPr lang="uk-UA" i="1"/>
              <a:t>літописи ХІІ-ХІІІ ст. </a:t>
            </a:r>
          </a:p>
          <a:p>
            <a:pPr algn="ctr"/>
            <a:r>
              <a:rPr lang="uk-UA" i="1"/>
              <a:t>відносять до всієї території </a:t>
            </a:r>
          </a:p>
          <a:p>
            <a:pPr algn="ctr"/>
            <a:r>
              <a:rPr lang="uk-UA" i="1"/>
              <a:t>Київської Русі.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859338" y="2636838"/>
            <a:ext cx="3889375" cy="3960812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000" i="1">
                <a:solidFill>
                  <a:schemeClr val="accent2"/>
                </a:solidFill>
              </a:rPr>
              <a:t>Україна </a:t>
            </a:r>
            <a:r>
              <a:rPr lang="uk-UA" sz="2000" i="1"/>
              <a:t>- назва, що означає </a:t>
            </a:r>
          </a:p>
          <a:p>
            <a:pPr algn="ctr"/>
            <a:r>
              <a:rPr lang="uk-UA" sz="2000" i="1"/>
              <a:t>поняття "край", "земля". </a:t>
            </a:r>
          </a:p>
          <a:p>
            <a:pPr algn="ctr"/>
            <a:r>
              <a:rPr lang="uk-UA" sz="2000" i="1"/>
              <a:t> Уперше вживається</a:t>
            </a:r>
          </a:p>
          <a:p>
            <a:pPr algn="ctr"/>
            <a:r>
              <a:rPr lang="uk-UA" sz="2000" i="1"/>
              <a:t> у Київському літописі </a:t>
            </a:r>
            <a:r>
              <a:rPr lang="uk-UA" sz="2000" i="1">
                <a:solidFill>
                  <a:srgbClr val="FF0066"/>
                </a:solidFill>
              </a:rPr>
              <a:t>1187 р</a:t>
            </a:r>
            <a:r>
              <a:rPr lang="uk-UA" sz="2000" i="1"/>
              <a:t>. </a:t>
            </a:r>
          </a:p>
          <a:p>
            <a:pPr algn="ctr"/>
            <a:r>
              <a:rPr lang="uk-UA" sz="2000" i="1"/>
              <a:t>щодо Переяславської землі. </a:t>
            </a:r>
          </a:p>
          <a:p>
            <a:pPr algn="ctr"/>
            <a:r>
              <a:rPr lang="uk-UA" sz="2000" i="1"/>
              <a:t>Територія України - основа </a:t>
            </a:r>
          </a:p>
          <a:p>
            <a:pPr algn="ctr"/>
            <a:r>
              <a:rPr lang="uk-UA" sz="2000" i="1"/>
              <a:t>держави </a:t>
            </a:r>
          </a:p>
          <a:p>
            <a:pPr algn="ctr"/>
            <a:r>
              <a:rPr lang="uk-UA" sz="2000" i="1"/>
              <a:t>Київська Русь ІХ-ХІІ ст.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3276600" y="1412875"/>
            <a:ext cx="865188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580063" y="1412875"/>
            <a:ext cx="865187" cy="11525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0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5" grpId="0" animBg="1"/>
      <p:bldP spid="20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2. </a:t>
            </a:r>
            <a:r>
              <a:rPr lang="uk-UA" dirty="0" smtClean="0"/>
              <a:t>Князювання </a:t>
            </a:r>
            <a:r>
              <a:rPr lang="uk-UA" dirty="0" smtClean="0"/>
              <a:t>Аскольда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		На основі полянського племінного княжіння в Середньому Подніпров’ї близько середини IX ст. сформувалося Київське князівство. </a:t>
            </a:r>
          </a:p>
          <a:p>
            <a:pPr algn="just">
              <a:buNone/>
            </a:pPr>
            <a:r>
              <a:rPr lang="uk-UA" dirty="0" smtClean="0"/>
              <a:t>	</a:t>
            </a:r>
            <a:r>
              <a:rPr lang="uk-UA" dirty="0" smtClean="0"/>
              <a:t>	За своєю територією воно було досить невеликим і охоплювало, головним чином, полянські землі навколо Києва. У літописі його називають «Руською землею», а його правителями — </a:t>
            </a:r>
            <a:r>
              <a:rPr lang="uk-UA" b="1" dirty="0" smtClean="0"/>
              <a:t>князів Аскольда та Діра.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Постать</a:t>
            </a:r>
            <a:r>
              <a:rPr lang="ru-RU" b="1" dirty="0" smtClean="0"/>
              <a:t> в </a:t>
            </a:r>
            <a:r>
              <a:rPr lang="ru-RU" b="1" dirty="0" err="1" smtClean="0"/>
              <a:t>історії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i="1" dirty="0" smtClean="0"/>
              <a:t>		</a:t>
            </a:r>
            <a:r>
              <a:rPr lang="uk-UA" b="1" i="1" dirty="0" smtClean="0"/>
              <a:t>Князь Аскольд</a:t>
            </a:r>
            <a:r>
              <a:rPr lang="uk-UA" dirty="0" smtClean="0"/>
              <a:t> (? — 882) уславився своїми воєнними походами проти Візантії у 860, 866 та 874 рр. Справжнім жахом для візантійців став світанок 18 червня 860 р., коли вони побачили 200 </a:t>
            </a:r>
            <a:r>
              <a:rPr lang="uk-UA" dirty="0" err="1" smtClean="0"/>
              <a:t>лодій</a:t>
            </a:r>
            <a:r>
              <a:rPr lang="uk-UA" dirty="0" smtClean="0"/>
              <a:t> руського флоту князя Аскольда під мурами Константинополя. Русичі взяли місто в облогу, візантійський імператор був змушений погодитися на укладання з ними угоди і сплату данини. Так уперше Київське князівство сповістило середньовічний світ про своє існування, розпочало боротьбу з Візантією за першість на Чорному морі та перетворення його на «Руське море».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Особливості </a:t>
            </a:r>
            <a:r>
              <a:rPr lang="uk-UA" b="1" dirty="0" smtClean="0"/>
              <a:t>правління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uk-UA" dirty="0" smtClean="0"/>
              <a:t>За літописними відомостями володів </a:t>
            </a:r>
            <a:r>
              <a:rPr lang="uk-UA" dirty="0" smtClean="0"/>
              <a:t>полянами </a:t>
            </a:r>
            <a:r>
              <a:rPr lang="uk-UA" dirty="0" smtClean="0"/>
              <a:t>і намагався підпорядкувати владі Києва племінні князівства деревлян, сіверян, </a:t>
            </a:r>
            <a:r>
              <a:rPr lang="uk-UA" dirty="0" smtClean="0"/>
              <a:t>уличів</a:t>
            </a:r>
            <a:r>
              <a:rPr lang="uk-UA" dirty="0" smtClean="0"/>
              <a:t>, полочан та кривичів</a:t>
            </a:r>
            <a:endParaRPr lang="ru-RU" dirty="0" smtClean="0"/>
          </a:p>
          <a:p>
            <a:pPr algn="just"/>
            <a:r>
              <a:rPr lang="uk-UA" dirty="0" smtClean="0"/>
              <a:t>Після походу на Константинополь </a:t>
            </a:r>
            <a:r>
              <a:rPr lang="uk-UA" dirty="0" smtClean="0"/>
              <a:t>охрестився </a:t>
            </a:r>
            <a:r>
              <a:rPr lang="uk-UA" dirty="0" smtClean="0"/>
              <a:t>і здійснив у </a:t>
            </a:r>
            <a:r>
              <a:rPr lang="ru-RU" dirty="0" smtClean="0"/>
              <a:t>860-х </a:t>
            </a:r>
            <a:r>
              <a:rPr lang="uk-UA" dirty="0" smtClean="0"/>
              <a:t>рр. перше хрещення Русі</a:t>
            </a:r>
            <a:endParaRPr lang="ru-RU" dirty="0" smtClean="0"/>
          </a:p>
          <a:p>
            <a:pPr algn="just"/>
            <a:r>
              <a:rPr lang="uk-UA" dirty="0" smtClean="0"/>
              <a:t>Звільнив полян від сплати данини хозарам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429288"/>
          </a:xfrm>
        </p:spPr>
        <p:txBody>
          <a:bodyPr/>
          <a:lstStyle/>
          <a:p>
            <a:pPr algn="just"/>
            <a:r>
              <a:rPr lang="uk-UA" dirty="0" smtClean="0"/>
              <a:t>Походи проти Візантії у 866 і 874 рр.; </a:t>
            </a:r>
            <a:r>
              <a:rPr lang="uk-UA" dirty="0" smtClean="0"/>
              <a:t>завершилися </a:t>
            </a:r>
            <a:r>
              <a:rPr lang="uk-UA" dirty="0" smtClean="0"/>
              <a:t>поразкою</a:t>
            </a:r>
            <a:endParaRPr lang="ru-RU" dirty="0" smtClean="0"/>
          </a:p>
          <a:p>
            <a:pPr algn="just"/>
            <a:r>
              <a:rPr lang="uk-UA" dirty="0" smtClean="0"/>
              <a:t>У 860 </a:t>
            </a:r>
            <a:r>
              <a:rPr lang="ru-RU" dirty="0" smtClean="0"/>
              <a:t>р. </a:t>
            </a:r>
            <a:r>
              <a:rPr lang="uk-UA" dirty="0" smtClean="0"/>
              <a:t>здійснив успішний морський </a:t>
            </a:r>
            <a:r>
              <a:rPr lang="uk-UA" dirty="0" smtClean="0"/>
              <a:t>похід проти </a:t>
            </a:r>
            <a:r>
              <a:rPr lang="uk-UA" dirty="0" smtClean="0"/>
              <a:t>столиці Візантії Константинополя</a:t>
            </a:r>
            <a:r>
              <a:rPr lang="uk-UA" dirty="0" smtClean="0"/>
              <a:t>, у </a:t>
            </a:r>
            <a:r>
              <a:rPr lang="uk-UA" dirty="0" smtClean="0"/>
              <a:t>якому брали участь близько 6—8 тис. воїнів</a:t>
            </a:r>
            <a:endParaRPr lang="ru-RU" dirty="0" smtClean="0"/>
          </a:p>
          <a:p>
            <a:pPr algn="just"/>
            <a:r>
              <a:rPr lang="uk-UA" dirty="0" smtClean="0"/>
              <a:t>Загинув 882 </a:t>
            </a:r>
            <a:r>
              <a:rPr lang="ru-RU" dirty="0" smtClean="0"/>
              <a:t>р., </a:t>
            </a:r>
            <a:r>
              <a:rPr lang="uk-UA" dirty="0" smtClean="0"/>
              <a:t>ймовірно, унаслідок змови язичницької знаті, незадоволеної </a:t>
            </a:r>
            <a:r>
              <a:rPr lang="uk-UA" dirty="0" smtClean="0"/>
              <a:t>прагненням </a:t>
            </a:r>
            <a:r>
              <a:rPr lang="uk-UA" dirty="0" smtClean="0"/>
              <a:t>князя запровадити християнство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688</Words>
  <PresentationFormat>Экран (4:3)</PresentationFormat>
  <Paragraphs>79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Київська держава за перших князів</vt:lpstr>
      <vt:lpstr>План</vt:lpstr>
      <vt:lpstr>Слайд 3</vt:lpstr>
      <vt:lpstr>Слайд 4</vt:lpstr>
      <vt:lpstr>Походження назви  Русь-Україна </vt:lpstr>
      <vt:lpstr>2. Князювання Аскольда</vt:lpstr>
      <vt:lpstr>Постать в історії</vt:lpstr>
      <vt:lpstr>Особливості правління</vt:lpstr>
      <vt:lpstr>Слайд 9</vt:lpstr>
      <vt:lpstr>Слайд 10</vt:lpstr>
      <vt:lpstr>Слайд 11</vt:lpstr>
      <vt:lpstr>Значення діяльності</vt:lpstr>
      <vt:lpstr>3. Правління Олега</vt:lpstr>
      <vt:lpstr>Слайд 14</vt:lpstr>
      <vt:lpstr>Слайд 15</vt:lpstr>
      <vt:lpstr>Слайд 16</vt:lpstr>
      <vt:lpstr>Слайд 17</vt:lpstr>
      <vt:lpstr>Особливості правління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Значення діяльності</vt:lpstr>
      <vt:lpstr>Слайд 27</vt:lpstr>
      <vt:lpstr>4. Князь Ігор</vt:lpstr>
      <vt:lpstr>Особливості правління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Київська держава за перших князів</dc:title>
  <cp:lastModifiedBy>Admin</cp:lastModifiedBy>
  <cp:revision>5</cp:revision>
  <dcterms:modified xsi:type="dcterms:W3CDTF">2011-12-02T19:43:49Z</dcterms:modified>
</cp:coreProperties>
</file>