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7" r:id="rId3"/>
    <p:sldId id="268" r:id="rId4"/>
    <p:sldId id="272" r:id="rId5"/>
    <p:sldId id="273" r:id="rId6"/>
    <p:sldId id="275" r:id="rId7"/>
    <p:sldId id="261" r:id="rId8"/>
    <p:sldId id="262" r:id="rId9"/>
    <p:sldId id="271" r:id="rId10"/>
    <p:sldId id="274" r:id="rId11"/>
    <p:sldId id="276" r:id="rId12"/>
    <p:sldId id="279" r:id="rId13"/>
    <p:sldId id="265" r:id="rId14"/>
    <p:sldId id="263" r:id="rId15"/>
    <p:sldId id="277" r:id="rId16"/>
    <p:sldId id="266" r:id="rId17"/>
    <p:sldId id="270" r:id="rId18"/>
    <p:sldId id="278" r:id="rId19"/>
  </p:sldIdLst>
  <p:sldSz cx="6858000" cy="9144000" type="screen4x3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CC00"/>
    <a:srgbClr val="FF9966"/>
    <a:srgbClr val="003300"/>
    <a:srgbClr val="FF9900"/>
    <a:srgbClr val="33CC33"/>
    <a:srgbClr val="008000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94653" autoAdjust="0"/>
  </p:normalViewPr>
  <p:slideViewPr>
    <p:cSldViewPr>
      <p:cViewPr>
        <p:scale>
          <a:sx n="100" d="100"/>
          <a:sy n="100" d="100"/>
        </p:scale>
        <p:origin x="-1176" y="24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5114131" y="7382669"/>
            <a:ext cx="2522538" cy="97155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028700" y="8016875"/>
            <a:ext cx="4343400" cy="487363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991ADF9F-B253-4A11-AB7B-BD9CE77F2638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028700" y="7534275"/>
            <a:ext cx="4343400" cy="487363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94438" y="7669213"/>
            <a:ext cx="376237" cy="487362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6740F4-CD3C-44B9-90FD-7AD87967E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E216-DB9B-413E-8E15-DB1BE9BE695A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91CF-4713-4609-B9F4-F82974593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83BB-9BC3-46BE-A451-D9FC487E0B65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A052-B2FA-4F41-AE2C-C1A7D9F8E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94100" y="8640763"/>
            <a:ext cx="160020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808CD-4CED-4F50-9A56-922D10B81BA4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640763"/>
            <a:ext cx="3195638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E7A5-7F06-4491-B59D-235B2EF76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4763" y="9525"/>
            <a:ext cx="6848475" cy="911542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5114131" y="789782"/>
            <a:ext cx="2522537" cy="97155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4851400" y="12700"/>
            <a:ext cx="2005013" cy="253365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9525"/>
            <a:ext cx="6853238" cy="9124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5216525" y="8636000"/>
            <a:ext cx="1600200" cy="406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C46A1-41C2-45DE-B094-7DEA292CA708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5325" y="8640763"/>
            <a:ext cx="31940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38888" y="1079500"/>
            <a:ext cx="376237" cy="401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5FB6F-0A82-46FA-AC54-3D70C1A56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0E469-5FAA-44A6-BDAA-13A78881E295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" y="8640763"/>
            <a:ext cx="3195638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0A9F-E4E8-4EDC-B2D0-B4DF03AAC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594100" y="8640763"/>
            <a:ext cx="15970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E8DBC-EE75-471F-B71F-F4E64A3792E7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" y="8640763"/>
            <a:ext cx="3195638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692775" y="8643938"/>
            <a:ext cx="376238" cy="4032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6958142-98DF-4B8A-B092-823052887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2C9C4-E784-44D3-AEF5-92C447D631AB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EBF3B-D519-4407-AA8A-7748C440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47CD-E12A-46FA-878E-F39D121F9ABC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78F6-6F9F-4787-BD8E-1CF6238F3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08525" y="8742363"/>
            <a:ext cx="1600200" cy="401637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05513BA-C661-4E63-B2A9-FECD648141C9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52488" y="8742363"/>
            <a:ext cx="3856037" cy="40163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08725" y="8742363"/>
            <a:ext cx="376238" cy="401637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A78FCB4-4FB2-4B2D-BD87-59162A326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81525" y="8742363"/>
            <a:ext cx="1576388" cy="401637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7328446-A6FC-452D-8B52-C57E5B514865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77888" y="8742363"/>
            <a:ext cx="3711575" cy="4032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62675" y="8742363"/>
            <a:ext cx="274638" cy="401637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5C732C71-0887-4543-8851-D4FC5A04A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4763" y="19050"/>
            <a:ext cx="6848475" cy="911542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525"/>
            <a:ext cx="6853238" cy="9124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851400" y="6597650"/>
            <a:ext cx="2005013" cy="253365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57188"/>
            <a:ext cx="6172200" cy="18653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342900" y="2509838"/>
            <a:ext cx="6172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594100" y="8640763"/>
            <a:ext cx="1600200" cy="4032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86A3C2-FE57-4B3C-8730-2F51AF979563}" type="datetimeFigureOut">
              <a:rPr lang="ru-RU"/>
              <a:pPr>
                <a:defRPr/>
              </a:pPr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42900" y="8642350"/>
            <a:ext cx="3195638" cy="401638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692775" y="8640763"/>
            <a:ext cx="376238" cy="4032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3F8D67-7A3B-4E97-BE5D-F9C6F4D62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0%D0%B9%D0%BB:Schem_Geothermal_Power_Plant.pn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uk.wikipedia.org/wiki/%D0%A4%D0%B0%D0%B9%D0%BB:West_Ford_Flat_Geothermal_Cooling_Tower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ua-referat.com/%D0%95%D0%BD%D0%B5%D1%80%D0%B3%D0%B5%D1%82%D0%B8%D0%BA%D0%B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zakraina.com.ua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2095483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Геотермальне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централізоване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теплопостача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C:\Documents and Settings\Admin\Рабочий стол\прпрпрпрпр\800px-NesjavellirPowerPlant_edit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30" y="2500842"/>
            <a:ext cx="5146717" cy="6096000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071688" y="8643938"/>
            <a:ext cx="2667000" cy="3381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600" b="1">
                <a:solidFill>
                  <a:srgbClr val="002060"/>
                </a:solidFill>
                <a:latin typeface="Century Gothic" pitchFamily="34" charset="0"/>
              </a:rPr>
              <a:t>НАВЧАЛЬНИЙ ПОСІБНИК</a:t>
            </a:r>
            <a:endParaRPr lang="ru-RU" sz="1600" b="1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72000"/>
            <a:ext cx="6858000" cy="4286250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Втім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наші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сусіди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угорці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та поляки давно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піш-ли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«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нетрадиційним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» шляхом. Першу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свердло-вину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для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вивчення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гідрогеологічних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і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гідротер-мальних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умов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глибиною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2,5 км у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польському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курортному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містечку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Закопане, –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провадить</a:t>
            </a:r>
            <a:r>
              <a:rPr lang="ru-RU" sz="29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rgbClr val="FF0000"/>
                </a:solidFill>
              </a:rPr>
              <a:t>Іван</a:t>
            </a:r>
            <a:r>
              <a:rPr lang="ru-RU" sz="2900" b="1" dirty="0" smtClean="0">
                <a:solidFill>
                  <a:srgbClr val="FF0000"/>
                </a:solidFill>
              </a:rPr>
              <a:t> </a:t>
            </a:r>
            <a:r>
              <a:rPr lang="ru-RU" sz="2900" b="1" dirty="0" err="1" smtClean="0">
                <a:solidFill>
                  <a:srgbClr val="FF0000"/>
                </a:solidFill>
              </a:rPr>
              <a:t>Сащенко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який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складі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rgbClr val="FF0000"/>
                </a:solidFill>
              </a:rPr>
              <a:t>Закарпатської</a:t>
            </a:r>
            <a:r>
              <a:rPr lang="ru-RU" sz="2900" b="1" dirty="0" smtClean="0">
                <a:solidFill>
                  <a:srgbClr val="FF0000"/>
                </a:solidFill>
              </a:rPr>
              <a:t> </a:t>
            </a:r>
            <a:r>
              <a:rPr lang="ru-RU" sz="2900" b="1" dirty="0" err="1" smtClean="0">
                <a:solidFill>
                  <a:srgbClr val="FF0000"/>
                </a:solidFill>
              </a:rPr>
              <a:t>делегації</a:t>
            </a:r>
            <a:r>
              <a:rPr lang="ru-RU" sz="2900" b="1" dirty="0" smtClean="0">
                <a:solidFill>
                  <a:srgbClr val="FF0000"/>
                </a:solidFill>
              </a:rPr>
              <a:t> 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місці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вивчав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досвід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польських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колег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у 1980 року. Через 13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років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її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базі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по-будували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теплостанцію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реалізували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пілотний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проект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із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теплопостачання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міст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Закопане та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Новий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Тарг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Робочий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стан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це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-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самовилив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із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двох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свердловин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добу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– 15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тисяч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кубомет-рів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при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температурі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80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градусів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за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Цельсієм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. За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рахунок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тепла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земних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надр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обігріва-ються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близько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50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тисяч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чоловік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, у тому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числі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15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тисяч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місцевих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5">
                    <a:lumMod val="75000"/>
                  </a:schemeClr>
                </a:solidFill>
              </a:rPr>
              <a:t>жителів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».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3976688" cy="298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5150" y="1643063"/>
            <a:ext cx="3586163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4214813" y="214313"/>
            <a:ext cx="2500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600" b="1">
                <a:latin typeface="Century Gothic" pitchFamily="34" charset="0"/>
              </a:rPr>
              <a:t>м. Закопане </a:t>
            </a:r>
            <a:r>
              <a:rPr lang="uk-UA" sz="1600" b="1">
                <a:solidFill>
                  <a:srgbClr val="FF0000"/>
                </a:solidFill>
                <a:latin typeface="Century Gothic" pitchFamily="34" charset="0"/>
              </a:rPr>
              <a:t>(Польща)</a:t>
            </a:r>
            <a:endParaRPr lang="ru-RU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642938"/>
            <a:ext cx="152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6572250" cy="3857625"/>
          </a:xfrm>
          <a:ln w="12700">
            <a:solidFill>
              <a:srgbClr val="00B0F0"/>
            </a:solidFill>
          </a:ln>
        </p:spPr>
        <p:txBody>
          <a:bodyPr/>
          <a:lstStyle/>
          <a:p>
            <a:r>
              <a:rPr lang="ru-RU" sz="1800" i="1" smtClean="0">
                <a:solidFill>
                  <a:srgbClr val="FFFF00"/>
                </a:solidFill>
              </a:rPr>
              <a:t>Польські енергетики, місцевий ринок споживання теплоенергії вивчали разом із датською компанією </a:t>
            </a:r>
            <a:r>
              <a:rPr lang="ru-RU" sz="1800" b="1" smtClean="0">
                <a:solidFill>
                  <a:srgbClr val="33CC33"/>
                </a:solidFill>
              </a:rPr>
              <a:t>«</a:t>
            </a:r>
            <a:r>
              <a:rPr lang="en-US" sz="1800" b="1" smtClean="0">
                <a:solidFill>
                  <a:srgbClr val="33CC33"/>
                </a:solidFill>
              </a:rPr>
              <a:t>Houe&amp;OLSEN».</a:t>
            </a:r>
            <a:r>
              <a:rPr lang="en-US" sz="1800" smtClean="0"/>
              <a:t> </a:t>
            </a:r>
            <a:r>
              <a:rPr lang="ru-RU" sz="1800" i="1" smtClean="0">
                <a:solidFill>
                  <a:srgbClr val="FFFF00"/>
                </a:solidFill>
              </a:rPr>
              <a:t>Загальний кошторис проекту – </a:t>
            </a:r>
            <a:r>
              <a:rPr lang="ru-RU" sz="1800" b="1" smtClean="0">
                <a:solidFill>
                  <a:srgbClr val="33CC33"/>
                </a:solidFill>
              </a:rPr>
              <a:t>96,7 млн. доларів США</a:t>
            </a:r>
            <a:r>
              <a:rPr lang="ru-RU" sz="1800" smtClean="0"/>
              <a:t>. </a:t>
            </a:r>
            <a:r>
              <a:rPr lang="ru-RU" sz="1800" i="1" smtClean="0">
                <a:solidFill>
                  <a:srgbClr val="FFFF00"/>
                </a:solidFill>
              </a:rPr>
              <a:t>Більша половина коштів (64,9 млн.) на втілення цього проекту поступила з </a:t>
            </a:r>
            <a:r>
              <a:rPr lang="ru-RU" sz="1800" b="1" smtClean="0">
                <a:solidFill>
                  <a:srgbClr val="FF0000"/>
                </a:solidFill>
              </a:rPr>
              <a:t>Міжна-родного валютного фонду, ЄС, Світового банку, екологічних організацій</a:t>
            </a:r>
            <a:r>
              <a:rPr lang="ru-RU" sz="1800" smtClean="0"/>
              <a:t> </a:t>
            </a:r>
            <a:r>
              <a:rPr lang="ru-RU" sz="1800" i="1" smtClean="0">
                <a:solidFill>
                  <a:srgbClr val="FFFF00"/>
                </a:solidFill>
              </a:rPr>
              <a:t>тощо.</a:t>
            </a:r>
          </a:p>
          <a:p>
            <a:r>
              <a:rPr lang="ru-RU" sz="1800" i="1" smtClean="0">
                <a:solidFill>
                  <a:srgbClr val="FFFF00"/>
                </a:solidFill>
              </a:rPr>
              <a:t>Місцевими кредиторами виступили: Польський на-ціональний фонд з екології, місцеві комерційні структури. В результаті використання геотермальної енергії у цих двох містечках польські теплопоста-чальники отримують чистого прибутку близько 2,1 млн. доларів.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858000"/>
            <a:ext cx="3082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6643688"/>
            <a:ext cx="31623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214813"/>
            <a:ext cx="35242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63" y="4286250"/>
            <a:ext cx="2624137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3180391">
            <a:off x="-86880" y="2692281"/>
            <a:ext cx="7527845" cy="2294004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Видатні особистості та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Геотермальне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централізоване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теплопостачання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гцт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).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" name="Рисунок 3" descr="http://www.newsmarket.com.ua/wp-content/uploads/2011/05/Viktor-YAnukovich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52" y="5500694"/>
            <a:ext cx="385765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bliqueTopLeft"/>
            <a:lightRig rig="threePt" dir="t"/>
          </a:scene3d>
        </p:spPr>
      </p:pic>
      <p:pic>
        <p:nvPicPr>
          <p:cNvPr id="24579" name="Рисунок 4" descr="http://upload.wikimedia.org/wikipedia/commons/thumb/0/0d/Schem_Geothermal_Power_Plant.png/200px-Schem_Geothermal_Power_Plant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428625"/>
            <a:ext cx="2143125" cy="242887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54956" y="7072330"/>
            <a:ext cx="2560192" cy="1800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0430"/>
            <a:ext cx="2771776" cy="187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172200" cy="1364811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uk-UA" sz="40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Янукович хоче скасувати централізоване </a:t>
            </a:r>
            <a:r>
              <a:rPr lang="uk-UA" sz="4000" b="1" dirty="0" err="1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теплопо-стачання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effectLst/>
              </a:rPr>
            </a:b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00372" y="1214414"/>
            <a:ext cx="3857628" cy="7215206"/>
          </a:xfrm>
        </p:spPr>
        <p:txBody>
          <a:bodyPr>
            <a:no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05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105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105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105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Янукович сказав,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дуже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позитивно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оцінює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досвід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Закарпаття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у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переході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енергозберігаючі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технології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Більше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того, додав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він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«…,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питання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відмови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цент-ралізованого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постачання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буде одним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із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тих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питань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будуть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обговорюватися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сьогоднішньому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засіданні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Комітету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економічних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реформ…».  «Ми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будемо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вивчати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ваш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досвід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поширювати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його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по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країні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», - сказав Президент.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Він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також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додав,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хороша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ініціатива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яка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до-поможе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значно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скоротити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витрати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опалення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житла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людей,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бюджетних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ус-танов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Янукович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зазначив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прик-лад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коли, не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чекаючи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вказівок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зверху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місцева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влада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вирішує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економічні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пи-тання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житлово-комунальні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проблеми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b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Обласний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центр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Закарпаття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є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лідером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Україні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за темпами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відмови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центра-лізованого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теплопостачання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переходу на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автономні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системи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теплопостачання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Зараз в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Ужгороді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понад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90%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приміщень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від'єднані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централізованого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опален-ня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у них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встановлені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так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звані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«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автоном-ки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».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Також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автономні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котельні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встанов-лені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у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більшості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бюджетних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закладів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У другому за величиною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місті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Закарпаття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Мукачевому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автономними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система-ми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теплопостачання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забезпечені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понад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80% квартир. За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рішенням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Закарпатської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обласної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влади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для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соціально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незахи-щених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малозабезпечених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сімей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бу-дуть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встановлювати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автономні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системи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теплопостачання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рахунок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місцевих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бюджетів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На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вже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виділено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із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облас-ного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бюджету 1,5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млн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грн</a:t>
            </a:r>
            <a:r>
              <a:rPr lang="ru-RU" sz="1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5603" name="Содержимое 4" descr="Янукович хоче скасувати централізоване теплопостачання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4572000"/>
            <a:ext cx="3317875" cy="4214813"/>
          </a:xfrm>
          <a:solidFill>
            <a:srgbClr val="FFFF00"/>
          </a:solidFill>
          <a:ln w="38100">
            <a:solidFill>
              <a:srgbClr val="FFFF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0" y="1857356"/>
            <a:ext cx="3429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Президент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України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Віктор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Яну-кович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має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намір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поширити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За-карпатський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досвід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-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відмова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від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центрального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теплопоста-чання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переходу на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автономні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системи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-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Україну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. Про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це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гла-ва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держави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повідомив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19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травня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під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час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робочої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поїздки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в </a:t>
            </a:r>
            <a:r>
              <a:rPr lang="ru-RU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Закарпатті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.</a:t>
            </a:r>
            <a:endParaRPr lang="ru-RU" sz="16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001024"/>
            <a:ext cx="6858000" cy="1142976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  <a:sp3d extrusionH="57150">
              <a:bevelT w="57150" h="38100" prst="artDeco"/>
            </a:sp3d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Володимир</a:t>
            </a:r>
            <a:r>
              <a:rPr lang="ru-RU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Дерій</a:t>
            </a:r>
            <a:endParaRPr lang="ru-RU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6" name="Рисунок 5" descr="Володимир Дерій, Олександр Кузнец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8" y="5429256"/>
            <a:ext cx="4071942" cy="25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68580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600" b="1">
                <a:latin typeface="Calibri" pitchFamily="34" charset="0"/>
                <a:cs typeface="Times New Roman" pitchFamily="18" charset="0"/>
              </a:rPr>
              <a:t>Є ще </a:t>
            </a:r>
            <a:r>
              <a:rPr lang="ru-RU" b="1" i="1">
                <a:solidFill>
                  <a:srgbClr val="E90062"/>
                </a:solidFill>
                <a:latin typeface="Calibri" pitchFamily="34" charset="0"/>
                <a:cs typeface="Times New Roman" pitchFamily="18" charset="0"/>
              </a:rPr>
              <a:t>Швеція </a:t>
            </a:r>
            <a:r>
              <a:rPr lang="ru-RU" sz="1600" b="1">
                <a:latin typeface="Calibri" pitchFamily="34" charset="0"/>
                <a:cs typeface="Times New Roman" pitchFamily="18" charset="0"/>
              </a:rPr>
              <a:t>– країна, яка має власний природний газ, але зараз його у балансі централізованих систем аж 6%, все решта – відходи деревини, геотермальна енергетика. Вона не хоче сідати на газову голку. Індивідуальні системи нас назавжди посадять на газову голку, з якої ми вже не зліземо. Тільки централізовані системи теплопостачання дозволяють використовувати інші види палива. Ми можемо замістити за 5-7 років десь до 30% природного газу тими видами відходів деревини, що є. в </a:t>
            </a:r>
            <a:r>
              <a:rPr lang="ru-RU" b="1" i="1">
                <a:solidFill>
                  <a:srgbClr val="E90062"/>
                </a:solidFill>
                <a:latin typeface="Calibri" pitchFamily="34" charset="0"/>
                <a:cs typeface="Times New Roman" pitchFamily="18" charset="0"/>
              </a:rPr>
              <a:t>Івано-Франківську</a:t>
            </a:r>
            <a:r>
              <a:rPr lang="ru-RU" sz="1600" b="1">
                <a:latin typeface="Calibri" pitchFamily="34" charset="0"/>
                <a:cs typeface="Times New Roman" pitchFamily="18" charset="0"/>
              </a:rPr>
              <a:t> є один житловий масив «Юність», який не залежить від природного газу, там котельна працює на відходах деревини в автоматичному режимі.</a:t>
            </a:r>
            <a:endParaRPr lang="ru-RU" sz="1600" b="1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4580" y="2428860"/>
            <a:ext cx="3896262" cy="284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52" y="3143240"/>
            <a:ext cx="2500331" cy="391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214313" y="357188"/>
            <a:ext cx="4429125" cy="6248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  <a:cs typeface="Times New Roman" pitchFamily="18" charset="0"/>
              </a:rPr>
              <a:t>Стосовно Європи, яка переходить на централізовані системи. По-перше, це стосується дуже невеликої кількості країн і, як правило, невеликих - Данії, Фінляндії. По-друге, в ці системи вкладені колосальні гроші і все зроб-лено на такому рівні, що наприклад, в Данії серед літа одному громадя-нину була потрібна більш висока тем-пература в квартирі  і на його  замов-лення по телефону одразу вирішили цю проблему. 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Тобто, це такий висо-кий рівень технічного рішення, що ми ще до цього не дійшли. Ми навіть не дійшли до реконструкції магістралей, по яких зараз подається тепло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, а там ми губимо до 35%. Тому і високі тари-фи, бо часто ми опалюємо не примі-щення, а повітря, а взимку вздовж теплотрас зеленіє трава.</a:t>
            </a:r>
            <a:endParaRPr lang="ru-RU" sz="2000" b="1"/>
          </a:p>
        </p:txBody>
      </p:sp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4200" y="5857875"/>
            <a:ext cx="2463800" cy="32861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2825" y="5929313"/>
            <a:ext cx="765175" cy="369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Львів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43688"/>
            <a:ext cx="4000500" cy="235743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52" y="0"/>
            <a:ext cx="6715148" cy="16430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900" cmpd="sng">
                  <a:solidFill>
                    <a:schemeClr val="bg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Енергетика і </a:t>
            </a:r>
            <a:r>
              <a:rPr lang="uk-UA" b="1" dirty="0" err="1" smtClean="0">
                <a:ln w="900" cmpd="sng">
                  <a:solidFill>
                    <a:schemeClr val="bg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теплопоста-чання</a:t>
            </a:r>
            <a:r>
              <a:rPr lang="uk-UA" b="1" dirty="0" smtClean="0">
                <a:ln w="900" cmpd="sng">
                  <a:solidFill>
                    <a:schemeClr val="bg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майбутнього!</a:t>
            </a:r>
            <a:endParaRPr lang="ru-RU" b="1" dirty="0">
              <a:ln w="900" cmpd="sng">
                <a:solidFill>
                  <a:schemeClr val="bg1">
                    <a:lumMod val="95000"/>
                    <a:lumOff val="5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674" name="Содержимое 3"/>
          <p:cNvSpPr>
            <a:spLocks noGrp="1"/>
          </p:cNvSpPr>
          <p:nvPr>
            <p:ph sz="half" idx="2"/>
          </p:nvPr>
        </p:nvSpPr>
        <p:spPr>
          <a:xfrm>
            <a:off x="3357563" y="4071938"/>
            <a:ext cx="3500437" cy="4929187"/>
          </a:xfrm>
        </p:spPr>
        <p:txBody>
          <a:bodyPr/>
          <a:lstStyle/>
          <a:p>
            <a:r>
              <a:rPr lang="uk-UA" sz="2400" smtClean="0"/>
              <a:t>Це буде вакуумна енергетика, </a:t>
            </a:r>
          </a:p>
          <a:p>
            <a:pPr>
              <a:buFont typeface="Wingdings 2" pitchFamily="18" charset="2"/>
              <a:buNone/>
            </a:pPr>
            <a:r>
              <a:rPr lang="uk-UA" sz="2400" smtClean="0"/>
              <a:t>     що використовувати-ме досягнення електроніки для одержання </a:t>
            </a:r>
            <a:r>
              <a:rPr lang="uk-UA" sz="2400" b="1" smtClean="0">
                <a:solidFill>
                  <a:srgbClr val="FF0000"/>
                </a:solidFill>
              </a:rPr>
              <a:t>високих рівнів екологічно чистої енергії! </a:t>
            </a:r>
            <a:endParaRPr lang="ru-RU" sz="2400" b="1" smtClean="0">
              <a:solidFill>
                <a:srgbClr val="FF0000"/>
              </a:solidFill>
            </a:endParaRPr>
          </a:p>
          <a:p>
            <a:endParaRPr lang="ru-RU" sz="2400" smtClean="0"/>
          </a:p>
        </p:txBody>
      </p:sp>
      <p:pic>
        <p:nvPicPr>
          <p:cNvPr id="28675" name="Содержимое 4" descr="http://upload.wikimedia.org/wikipedia/commons/thumb/e/e7/West_Ford_Flat_Geothermal_Cooling_Tower.JPG/250px-West_Ford_Flat_Geothermal_Cooling_Tower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" y="4071938"/>
            <a:ext cx="3000375" cy="4738687"/>
          </a:xfrm>
          <a:ln w="57150">
            <a:solidFill>
              <a:srgbClr val="FFFF00"/>
            </a:solidFill>
          </a:ln>
        </p:spPr>
      </p:pic>
      <p:sp>
        <p:nvSpPr>
          <p:cNvPr id="28676" name="Прямоугольник 5"/>
          <p:cNvSpPr>
            <a:spLocks noChangeArrowheads="1"/>
          </p:cNvSpPr>
          <p:nvPr/>
        </p:nvSpPr>
        <p:spPr bwMode="auto">
          <a:xfrm>
            <a:off x="142875" y="1571625"/>
            <a:ext cx="6572250" cy="2062163"/>
          </a:xfrm>
          <a:prstGeom prst="rect">
            <a:avLst/>
          </a:prstGeom>
          <a:noFill/>
          <a:ln w="12700">
            <a:solidFill>
              <a:srgbClr val="00B0F0"/>
            </a:solidFill>
            <a:prstDash val="lg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latin typeface="Century Gothic" pitchFamily="34" charset="0"/>
                <a:hlinkClick r:id="rId4" tooltip="Енергетика"/>
              </a:rPr>
              <a:t>Енергетика</a:t>
            </a:r>
            <a:r>
              <a:rPr lang="uk-UA">
                <a:latin typeface="Century Gothic" pitchFamily="34" charset="0"/>
              </a:rPr>
              <a:t> </a:t>
            </a:r>
            <a:r>
              <a:rPr lang="uk-UA">
                <a:solidFill>
                  <a:srgbClr val="33CC33"/>
                </a:solidFill>
                <a:latin typeface="Century Gothic" pitchFamily="34" charset="0"/>
              </a:rPr>
              <a:t>майбутнього не буде ґрунтуватись ні на енергетичних гігантах, що використовують хімічне або ядерне пальне, ні на дорогих системах транспорту-вання енергії. Компактні генератори енергії, засновані на реалізації вакуумних ефектів, розташованих у міс-цях використання енергії, складатимуть основу </a:t>
            </a:r>
            <a:r>
              <a:rPr lang="uk-UA" b="1">
                <a:solidFill>
                  <a:srgbClr val="FF0000"/>
                </a:solidFill>
                <a:latin typeface="Century Gothic" pitchFamily="34" charset="0"/>
              </a:rPr>
              <a:t>енер-гетики третього тисячоліття.</a:t>
            </a:r>
            <a:endParaRPr lang="ru-RU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sz="half" idx="1"/>
          </p:nvPr>
        </p:nvSpPr>
        <p:spPr>
          <a:xfrm>
            <a:off x="3214688" y="500063"/>
            <a:ext cx="3386137" cy="7643812"/>
          </a:xfrm>
        </p:spPr>
        <p:txBody>
          <a:bodyPr/>
          <a:lstStyle/>
          <a:p>
            <a:r>
              <a:rPr lang="ru-RU" sz="1600" b="1" smtClean="0">
                <a:solidFill>
                  <a:srgbClr val="00CC00"/>
                </a:solidFill>
              </a:rPr>
              <a:t>під</a:t>
            </a:r>
            <a:r>
              <a:rPr lang="ru-RU" sz="1600" smtClean="0"/>
              <a:t> </a:t>
            </a:r>
            <a:r>
              <a:rPr lang="ru-RU" sz="1600" b="1" smtClean="0">
                <a:solidFill>
                  <a:srgbClr val="FF0000"/>
                </a:solidFill>
              </a:rPr>
              <a:t>Івано-Франківськом</a:t>
            </a:r>
            <a:r>
              <a:rPr lang="ru-RU" sz="1600" smtClean="0"/>
              <a:t>, </a:t>
            </a:r>
            <a:r>
              <a:rPr lang="ru-RU" sz="1600" b="1" smtClean="0">
                <a:solidFill>
                  <a:srgbClr val="00CC00"/>
                </a:solidFill>
              </a:rPr>
              <a:t>дослідики, науковці знай-шли глибинний 3,5 км  водоносний горизонт, температура, якого сягає 87 градусів за Цельсієм. Залишається найважча частина завдання — зігрі-тися земним теплом, що  під ногами... </a:t>
            </a:r>
          </a:p>
          <a:p>
            <a:pPr>
              <a:buFont typeface="Wingdings 2" pitchFamily="18" charset="2"/>
              <a:buNone/>
            </a:pPr>
            <a:endParaRPr lang="uk-UA" sz="1600" smtClean="0"/>
          </a:p>
          <a:p>
            <a:pPr>
              <a:buFont typeface="Wingdings 2" pitchFamily="18" charset="2"/>
              <a:buNone/>
            </a:pPr>
            <a:endParaRPr lang="uk-UA" sz="1600" smtClean="0"/>
          </a:p>
          <a:p>
            <a:pPr>
              <a:buFont typeface="Wingdings 2" pitchFamily="18" charset="2"/>
              <a:buNone/>
            </a:pPr>
            <a:endParaRPr lang="ru-RU" sz="1600" smtClean="0"/>
          </a:p>
          <a:p>
            <a:r>
              <a:rPr lang="ru-RU" sz="1600" b="1" smtClean="0">
                <a:solidFill>
                  <a:srgbClr val="FF0000"/>
                </a:solidFill>
              </a:rPr>
              <a:t>Серед переможців всеук-раїнського конкурсу «Топ-енергоефективність» 2009 року, який започаткувала Держінспекція з енерго-збереження України, в номінації «найкращий проект в сфері відновлю-ючої та альтернативної енергетики» — проект Ін-ституту проблем надій-ності газонафтопроводів Академії Геологічних Наук «Використання геотер-мальних ресурсів в місті Івано-Франківську». </a:t>
            </a:r>
          </a:p>
          <a:p>
            <a:endParaRPr lang="ru-RU" sz="1600" smtClean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8" y="857224"/>
            <a:ext cx="324269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714980" y="4858328"/>
            <a:ext cx="514468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2357438"/>
            <a:ext cx="6429375" cy="4429125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00CC00"/>
                </a:solidFill>
              </a:rPr>
              <a:t>В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Україні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немає</a:t>
            </a:r>
            <a:r>
              <a:rPr lang="ru-RU" dirty="0" smtClean="0">
                <a:solidFill>
                  <a:srgbClr val="00CC00"/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конфлікту</a:t>
            </a:r>
            <a:r>
              <a:rPr lang="ru-RU" dirty="0" smtClean="0">
                <a:solidFill>
                  <a:srgbClr val="00CC00"/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між</a:t>
            </a:r>
            <a:r>
              <a:rPr lang="ru-RU" dirty="0" smtClean="0">
                <a:solidFill>
                  <a:srgbClr val="00CC00"/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ав-тономними</a:t>
            </a:r>
            <a:r>
              <a:rPr lang="ru-RU" dirty="0" smtClean="0">
                <a:solidFill>
                  <a:srgbClr val="00CC00"/>
                </a:solidFill>
              </a:rPr>
              <a:t> та </a:t>
            </a:r>
            <a:r>
              <a:rPr lang="ru-RU" dirty="0" err="1" smtClean="0">
                <a:solidFill>
                  <a:srgbClr val="00CC00"/>
                </a:solidFill>
              </a:rPr>
              <a:t>централізованими</a:t>
            </a:r>
            <a:r>
              <a:rPr lang="ru-RU" dirty="0" smtClean="0">
                <a:solidFill>
                  <a:srgbClr val="00CC00"/>
                </a:solidFill>
              </a:rPr>
              <a:t> системами </a:t>
            </a:r>
            <a:r>
              <a:rPr lang="ru-RU" dirty="0" err="1" smtClean="0">
                <a:solidFill>
                  <a:srgbClr val="00CC00"/>
                </a:solidFill>
              </a:rPr>
              <a:t>теплопостачання</a:t>
            </a:r>
            <a:r>
              <a:rPr lang="ru-RU" dirty="0" smtClean="0">
                <a:solidFill>
                  <a:srgbClr val="00CC00"/>
                </a:solidFill>
              </a:rPr>
              <a:t>. А </a:t>
            </a:r>
            <a:r>
              <a:rPr lang="ru-RU" dirty="0" err="1" smtClean="0">
                <a:solidFill>
                  <a:srgbClr val="00CC00"/>
                </a:solidFill>
              </a:rPr>
              <a:t>є</a:t>
            </a:r>
            <a:r>
              <a:rPr lang="ru-RU" dirty="0" smtClean="0">
                <a:solidFill>
                  <a:srgbClr val="00CC00"/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необхідність</a:t>
            </a:r>
            <a:r>
              <a:rPr lang="ru-RU" dirty="0" smtClean="0">
                <a:solidFill>
                  <a:srgbClr val="00CC00"/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узгоджувати</a:t>
            </a:r>
            <a:r>
              <a:rPr lang="ru-RU" dirty="0" smtClean="0">
                <a:solidFill>
                  <a:srgbClr val="00CC00"/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питання</a:t>
            </a:r>
            <a:r>
              <a:rPr lang="ru-RU" dirty="0" smtClean="0">
                <a:solidFill>
                  <a:srgbClr val="00CC00"/>
                </a:solidFill>
              </a:rPr>
              <a:t>, де </a:t>
            </a:r>
            <a:r>
              <a:rPr lang="ru-RU" dirty="0" err="1" smtClean="0">
                <a:solidFill>
                  <a:srgbClr val="00CC00"/>
                </a:solidFill>
              </a:rPr>
              <a:t>мають</a:t>
            </a:r>
            <a:r>
              <a:rPr lang="ru-RU" dirty="0" smtClean="0">
                <a:solidFill>
                  <a:srgbClr val="00CC00"/>
                </a:solidFill>
              </a:rPr>
              <a:t> бути </a:t>
            </a:r>
            <a:r>
              <a:rPr lang="ru-RU" dirty="0" err="1" smtClean="0">
                <a:solidFill>
                  <a:srgbClr val="00CC00"/>
                </a:solidFill>
              </a:rPr>
              <a:t>і</a:t>
            </a:r>
            <a:r>
              <a:rPr lang="ru-RU" dirty="0" smtClean="0">
                <a:solidFill>
                  <a:srgbClr val="00CC00"/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одні</a:t>
            </a:r>
            <a:r>
              <a:rPr lang="ru-RU" dirty="0" smtClean="0">
                <a:solidFill>
                  <a:srgbClr val="00CC00"/>
                </a:solidFill>
              </a:rPr>
              <a:t>, </a:t>
            </a:r>
            <a:r>
              <a:rPr lang="ru-RU" dirty="0" err="1" smtClean="0">
                <a:solidFill>
                  <a:srgbClr val="00CC00"/>
                </a:solidFill>
              </a:rPr>
              <a:t>і</a:t>
            </a:r>
            <a:r>
              <a:rPr lang="ru-RU" dirty="0" smtClean="0">
                <a:solidFill>
                  <a:srgbClr val="00CC00"/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другі</a:t>
            </a:r>
            <a:r>
              <a:rPr lang="ru-RU" dirty="0" smtClean="0">
                <a:solidFill>
                  <a:srgbClr val="00CC00"/>
                </a:solidFill>
              </a:rPr>
              <a:t>, а </a:t>
            </a:r>
            <a:r>
              <a:rPr lang="ru-RU" dirty="0" err="1" smtClean="0">
                <a:solidFill>
                  <a:srgbClr val="00CC00"/>
                </a:solidFill>
              </a:rPr>
              <a:t>та-кож</a:t>
            </a:r>
            <a:r>
              <a:rPr lang="ru-RU" dirty="0" smtClean="0">
                <a:solidFill>
                  <a:srgbClr val="00CC00"/>
                </a:solidFill>
              </a:rPr>
              <a:t> проблема </a:t>
            </a:r>
            <a:r>
              <a:rPr lang="ru-RU" dirty="0" err="1" smtClean="0">
                <a:solidFill>
                  <a:srgbClr val="00CC00"/>
                </a:solidFill>
              </a:rPr>
              <a:t>фінансування</a:t>
            </a:r>
            <a:r>
              <a:rPr lang="ru-RU" dirty="0" smtClean="0">
                <a:solidFill>
                  <a:srgbClr val="00CC00"/>
                </a:solidFill>
              </a:rPr>
              <a:t> </a:t>
            </a:r>
            <a:r>
              <a:rPr lang="ru-RU" dirty="0" err="1" smtClean="0">
                <a:solidFill>
                  <a:srgbClr val="00CC00"/>
                </a:solidFill>
              </a:rPr>
              <a:t>без-печного</a:t>
            </a:r>
            <a:r>
              <a:rPr lang="ru-RU" dirty="0" smtClean="0">
                <a:solidFill>
                  <a:srgbClr val="00CC00"/>
                </a:solidFill>
              </a:rPr>
              <a:t>, дешевого </a:t>
            </a:r>
            <a:r>
              <a:rPr lang="ru-RU" dirty="0" err="1" smtClean="0">
                <a:solidFill>
                  <a:srgbClr val="00CC00"/>
                </a:solidFill>
              </a:rPr>
              <a:t>теплопоста-чання</a:t>
            </a:r>
            <a:r>
              <a:rPr lang="ru-RU" dirty="0" smtClean="0"/>
              <a:t>!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5" name="Содержимое 4" descr="Олександр Кузнець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14620" y="6143636"/>
            <a:ext cx="3957644" cy="285752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419975"/>
            <a:ext cx="2647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90" y="285720"/>
            <a:ext cx="3000396" cy="215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60759" y="285720"/>
            <a:ext cx="301627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643570"/>
            <a:ext cx="264318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5" y="5178425"/>
            <a:ext cx="11699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8" y="285721"/>
            <a:ext cx="6172200" cy="1214446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Зміст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643042"/>
            <a:ext cx="6572296" cy="7072362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І. </a:t>
            </a:r>
            <a:r>
              <a:rPr lang="ru-RU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Геотермальне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централізоване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теп-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</a:t>
            </a:r>
            <a:r>
              <a:rPr lang="ru-RU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лопостачання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(ГЦТ).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uk-UA" sz="2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ІІ. Україна та </a:t>
            </a:r>
            <a:r>
              <a:rPr lang="ru-RU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Геотермальне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централі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r>
              <a:rPr lang="ru-RU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зоване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теплопостачаня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</a:t>
            </a:r>
            <a:r>
              <a:rPr lang="uk-UA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гцт</a:t>
            </a:r>
            <a:r>
              <a:rPr lang="uk-UA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а) переваги;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б) недоліки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ІІІ. Європа, світ та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Геотермальне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центра-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лізоване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теплопостачання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гцт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). 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Видатні особистості та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Геотермальне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централізоване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теплопостачаня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(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гцт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Список використаних джерел та </a:t>
            </a:r>
            <a:r>
              <a:rPr lang="uk-U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літера-тура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52" y="356659"/>
            <a:ext cx="6572296" cy="1865376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І.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1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Геотермальне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1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централізова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не </a:t>
            </a:r>
            <a:r>
              <a:rPr lang="ru-RU" sz="31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теплопостачання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(ГЦТ).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14500"/>
            <a:ext cx="6643687" cy="6096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b="1" dirty="0" err="1" smtClean="0">
                <a:solidFill>
                  <a:srgbClr val="009900"/>
                </a:solidFill>
              </a:rPr>
              <a:t>Геотерміка</a:t>
            </a:r>
            <a:r>
              <a:rPr lang="ru-RU" sz="3300" b="1" dirty="0" smtClean="0">
                <a:solidFill>
                  <a:srgbClr val="0099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— </a:t>
            </a:r>
            <a:r>
              <a:rPr lang="ru-RU" b="1" i="1" dirty="0" err="1" smtClean="0">
                <a:solidFill>
                  <a:srgbClr val="FF0000"/>
                </a:solidFill>
              </a:rPr>
              <a:t>давня</a:t>
            </a:r>
            <a:r>
              <a:rPr lang="ru-RU" b="1" i="1" dirty="0" smtClean="0">
                <a:solidFill>
                  <a:srgbClr val="FF0000"/>
                </a:solidFill>
              </a:rPr>
              <a:t> наука про </a:t>
            </a:r>
            <a:r>
              <a:rPr lang="ru-RU" b="1" i="1" dirty="0" err="1" smtClean="0">
                <a:solidFill>
                  <a:srgbClr val="FF0000"/>
                </a:solidFill>
              </a:rPr>
              <a:t>внутрішню</a:t>
            </a:r>
            <a:r>
              <a:rPr lang="ru-RU" b="1" i="1" dirty="0" smtClean="0">
                <a:solidFill>
                  <a:srgbClr val="FF0000"/>
                </a:solidFill>
              </a:rPr>
              <a:t> температуру </a:t>
            </a:r>
            <a:r>
              <a:rPr lang="ru-RU" b="1" i="1" dirty="0" err="1" smtClean="0">
                <a:solidFill>
                  <a:srgbClr val="FF0000"/>
                </a:solidFill>
              </a:rPr>
              <a:t>Землі</a:t>
            </a:r>
            <a:r>
              <a:rPr lang="ru-RU" b="1" i="1" dirty="0" smtClean="0">
                <a:solidFill>
                  <a:srgbClr val="FF0000"/>
                </a:solidFill>
              </a:rPr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І в </a:t>
            </a:r>
            <a:r>
              <a:rPr lang="ru-RU" b="1" i="1" dirty="0" err="1" smtClean="0">
                <a:solidFill>
                  <a:srgbClr val="002060"/>
                </a:solidFill>
              </a:rPr>
              <a:t>найближчій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перспективі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в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Іва</a:t>
            </a:r>
            <a:r>
              <a:rPr lang="ru-RU" b="1" i="1" dirty="0" smtClean="0">
                <a:solidFill>
                  <a:srgbClr val="002060"/>
                </a:solidFill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 smtClean="0">
                <a:solidFill>
                  <a:srgbClr val="002060"/>
                </a:solidFill>
              </a:rPr>
              <a:t>но-Франківську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планують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збуду</a:t>
            </a:r>
            <a:r>
              <a:rPr lang="ru-RU" b="1" i="1" dirty="0" smtClean="0">
                <a:solidFill>
                  <a:srgbClr val="002060"/>
                </a:solidFill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 smtClean="0">
                <a:solidFill>
                  <a:srgbClr val="002060"/>
                </a:solidFill>
              </a:rPr>
              <a:t>вати</a:t>
            </a:r>
            <a:r>
              <a:rPr lang="ru-RU" b="1" i="1" dirty="0" smtClean="0">
                <a:solidFill>
                  <a:srgbClr val="002060"/>
                </a:solidFill>
              </a:rPr>
              <a:t> першу на </a:t>
            </a:r>
            <a:r>
              <a:rPr lang="ru-RU" b="1" i="1" dirty="0" err="1" smtClean="0">
                <a:solidFill>
                  <a:srgbClr val="002060"/>
                </a:solidFill>
              </a:rPr>
              <a:t>Прикарпатті</a:t>
            </a:r>
            <a:r>
              <a:rPr lang="ru-RU" b="1" i="1" dirty="0" smtClean="0">
                <a:solidFill>
                  <a:srgbClr val="002060"/>
                </a:solidFill>
              </a:rPr>
              <a:t> та </a:t>
            </a:r>
            <a:r>
              <a:rPr lang="ru-RU" b="1" i="1" dirty="0" err="1" smtClean="0">
                <a:solidFill>
                  <a:srgbClr val="002060"/>
                </a:solidFill>
              </a:rPr>
              <a:t>й</a:t>
            </a:r>
            <a:r>
              <a:rPr lang="ru-RU" b="1" i="1" dirty="0" smtClean="0">
                <a:solidFill>
                  <a:srgbClr val="002060"/>
                </a:solidFill>
              </a:rPr>
              <a:t> в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 smtClean="0">
                <a:solidFill>
                  <a:srgbClr val="002060"/>
                </a:solidFill>
              </a:rPr>
              <a:t>Україні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геотермальну</a:t>
            </a:r>
            <a:r>
              <a:rPr lang="ru-RU" b="1" i="1" dirty="0" smtClean="0">
                <a:solidFill>
                  <a:srgbClr val="002060"/>
                </a:solidFill>
              </a:rPr>
              <a:t> установку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 smtClean="0">
                <a:solidFill>
                  <a:srgbClr val="002060"/>
                </a:solidFill>
              </a:rPr>
              <a:t>вартістю</a:t>
            </a:r>
            <a:r>
              <a:rPr lang="ru-RU" b="1" i="1" dirty="0" smtClean="0">
                <a:solidFill>
                  <a:srgbClr val="002060"/>
                </a:solidFill>
              </a:rPr>
              <a:t> 12 </a:t>
            </a:r>
            <a:r>
              <a:rPr lang="ru-RU" b="1" i="1" dirty="0" err="1" smtClean="0">
                <a:solidFill>
                  <a:srgbClr val="002060"/>
                </a:solidFill>
              </a:rPr>
              <a:t>млн</a:t>
            </a:r>
            <a:r>
              <a:rPr lang="ru-RU" b="1" i="1" dirty="0" smtClean="0">
                <a:solidFill>
                  <a:srgbClr val="002060"/>
                </a:solidFill>
              </a:rPr>
              <a:t> </a:t>
            </a:r>
            <a:r>
              <a:rPr lang="ru-RU" b="1" i="1" dirty="0" err="1" smtClean="0">
                <a:solidFill>
                  <a:srgbClr val="002060"/>
                </a:solidFill>
              </a:rPr>
              <a:t>євро</a:t>
            </a:r>
            <a:r>
              <a:rPr lang="ru-RU" b="1" i="1" dirty="0" smtClean="0">
                <a:solidFill>
                  <a:srgbClr val="002060"/>
                </a:solidFill>
              </a:rPr>
              <a:t>. З </a:t>
            </a:r>
            <a:r>
              <a:rPr lang="ru-RU" b="1" i="1" dirty="0" err="1" smtClean="0">
                <a:solidFill>
                  <a:srgbClr val="002060"/>
                </a:solidFill>
              </a:rPr>
              <a:t>її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допомо</a:t>
            </a:r>
            <a:r>
              <a:rPr lang="ru-RU" b="1" i="1" dirty="0" smtClean="0">
                <a:solidFill>
                  <a:srgbClr val="002060"/>
                </a:solidFill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гою, </a:t>
            </a:r>
            <a:r>
              <a:rPr lang="ru-RU" b="1" i="1" dirty="0" err="1" smtClean="0">
                <a:solidFill>
                  <a:srgbClr val="002060"/>
                </a:solidFill>
              </a:rPr>
              <a:t>використовуючи</a:t>
            </a:r>
            <a:r>
              <a:rPr lang="ru-RU" b="1" i="1" dirty="0" smtClean="0">
                <a:solidFill>
                  <a:srgbClr val="002060"/>
                </a:solidFill>
              </a:rPr>
              <a:t> тепло </a:t>
            </a:r>
            <a:r>
              <a:rPr lang="ru-RU" b="1" i="1" dirty="0" err="1" smtClean="0">
                <a:solidFill>
                  <a:srgbClr val="002060"/>
                </a:solidFill>
              </a:rPr>
              <a:t>зем</a:t>
            </a:r>
            <a:r>
              <a:rPr lang="ru-RU" b="1" i="1" dirty="0" smtClean="0">
                <a:solidFill>
                  <a:srgbClr val="002060"/>
                </a:solidFill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них </a:t>
            </a:r>
            <a:r>
              <a:rPr lang="ru-RU" b="1" i="1" dirty="0" err="1" smtClean="0">
                <a:solidFill>
                  <a:srgbClr val="002060"/>
                </a:solidFill>
              </a:rPr>
              <a:t>надр</a:t>
            </a:r>
            <a:r>
              <a:rPr lang="ru-RU" b="1" i="1" dirty="0" smtClean="0">
                <a:solidFill>
                  <a:srgbClr val="002060"/>
                </a:solidFill>
              </a:rPr>
              <a:t>, </a:t>
            </a:r>
            <a:r>
              <a:rPr lang="ru-RU" b="1" i="1" dirty="0" err="1" smtClean="0">
                <a:solidFill>
                  <a:srgbClr val="002060"/>
                </a:solidFill>
              </a:rPr>
              <a:t>місто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зможе</a:t>
            </a:r>
            <a:r>
              <a:rPr lang="ru-RU" b="1" i="1" dirty="0" smtClean="0">
                <a:solidFill>
                  <a:srgbClr val="002060"/>
                </a:solidFill>
              </a:rPr>
              <a:t> не </a:t>
            </a:r>
            <a:r>
              <a:rPr lang="ru-RU" b="1" i="1" dirty="0" err="1" smtClean="0">
                <a:solidFill>
                  <a:srgbClr val="002060"/>
                </a:solidFill>
              </a:rPr>
              <a:t>тільки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 smtClean="0">
                <a:solidFill>
                  <a:srgbClr val="002060"/>
                </a:solidFill>
              </a:rPr>
              <a:t>забезпечити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опаленням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понад</a:t>
            </a:r>
            <a:r>
              <a:rPr lang="ru-RU" b="1" i="1" dirty="0" smtClean="0">
                <a:solidFill>
                  <a:srgbClr val="002060"/>
                </a:solidFill>
              </a:rPr>
              <a:t> 50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тис. </a:t>
            </a:r>
            <a:r>
              <a:rPr lang="ru-RU" b="1" i="1" dirty="0" err="1" smtClean="0">
                <a:solidFill>
                  <a:srgbClr val="002060"/>
                </a:solidFill>
              </a:rPr>
              <a:t>жителів</a:t>
            </a:r>
            <a:r>
              <a:rPr lang="ru-RU" b="1" i="1" dirty="0" smtClean="0">
                <a:solidFill>
                  <a:srgbClr val="002060"/>
                </a:solidFill>
              </a:rPr>
              <a:t>, а </a:t>
            </a:r>
            <a:r>
              <a:rPr lang="ru-RU" b="1" i="1" dirty="0" err="1" smtClean="0">
                <a:solidFill>
                  <a:srgbClr val="002060"/>
                </a:solidFill>
              </a:rPr>
              <a:t>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щороку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економи</a:t>
            </a:r>
            <a:r>
              <a:rPr lang="ru-RU" b="1" i="1" dirty="0" smtClean="0">
                <a:solidFill>
                  <a:srgbClr val="002060"/>
                </a:solidFill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 smtClean="0">
                <a:solidFill>
                  <a:srgbClr val="002060"/>
                </a:solidFill>
              </a:rPr>
              <a:t>ти</a:t>
            </a:r>
            <a:r>
              <a:rPr lang="ru-RU" b="1" i="1" dirty="0" smtClean="0">
                <a:solidFill>
                  <a:srgbClr val="002060"/>
                </a:solidFill>
              </a:rPr>
              <a:t> до 20 </a:t>
            </a:r>
            <a:r>
              <a:rPr lang="ru-RU" b="1" i="1" dirty="0" err="1" smtClean="0">
                <a:solidFill>
                  <a:srgbClr val="002060"/>
                </a:solidFill>
              </a:rPr>
              <a:t>млн</a:t>
            </a:r>
            <a:r>
              <a:rPr lang="ru-RU" b="1" i="1" dirty="0" smtClean="0">
                <a:solidFill>
                  <a:srgbClr val="002060"/>
                </a:solidFill>
              </a:rPr>
              <a:t> куб. м газу. </a:t>
            </a:r>
            <a:r>
              <a:rPr lang="ru-RU" b="1" i="1" dirty="0" err="1" smtClean="0">
                <a:solidFill>
                  <a:srgbClr val="002060"/>
                </a:solidFill>
              </a:rPr>
              <a:t>Бо</a:t>
            </a:r>
            <a:r>
              <a:rPr lang="ru-RU" b="1" i="1" dirty="0" smtClean="0">
                <a:solidFill>
                  <a:srgbClr val="002060"/>
                </a:solidFill>
              </a:rPr>
              <a:t> ми, </a:t>
            </a:r>
            <a:r>
              <a:rPr lang="ru-RU" b="1" i="1" dirty="0" err="1" smtClean="0">
                <a:solidFill>
                  <a:srgbClr val="002060"/>
                </a:solidFill>
              </a:rPr>
              <a:t>ви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 smtClean="0">
                <a:solidFill>
                  <a:srgbClr val="002060"/>
                </a:solidFill>
              </a:rPr>
              <a:t>являється</a:t>
            </a:r>
            <a:r>
              <a:rPr lang="ru-RU" b="1" i="1" dirty="0" smtClean="0">
                <a:solidFill>
                  <a:srgbClr val="002060"/>
                </a:solidFill>
              </a:rPr>
              <a:t>, </a:t>
            </a:r>
            <a:r>
              <a:rPr lang="ru-RU" b="1" i="1" dirty="0" err="1" smtClean="0">
                <a:solidFill>
                  <a:srgbClr val="002060"/>
                </a:solidFill>
              </a:rPr>
              <a:t>ходимо</a:t>
            </a:r>
            <a:r>
              <a:rPr lang="ru-RU" b="1" i="1" dirty="0" smtClean="0">
                <a:solidFill>
                  <a:srgbClr val="002060"/>
                </a:solidFill>
              </a:rPr>
              <a:t> по теплу, </a:t>
            </a:r>
            <a:r>
              <a:rPr lang="ru-RU" b="1" i="1" dirty="0" err="1" smtClean="0">
                <a:solidFill>
                  <a:srgbClr val="002060"/>
                </a:solidFill>
              </a:rPr>
              <a:t>якщо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не </a:t>
            </a:r>
            <a:r>
              <a:rPr lang="ru-RU" b="1" i="1" dirty="0" err="1" smtClean="0">
                <a:solidFill>
                  <a:srgbClr val="002060"/>
                </a:solidFill>
              </a:rPr>
              <a:t>сказати</a:t>
            </a:r>
            <a:r>
              <a:rPr lang="ru-RU" b="1" i="1" dirty="0" smtClean="0">
                <a:solidFill>
                  <a:srgbClr val="002060"/>
                </a:solidFill>
              </a:rPr>
              <a:t>, по </a:t>
            </a:r>
            <a:r>
              <a:rPr lang="ru-RU" b="1" i="1" dirty="0" err="1" smtClean="0">
                <a:solidFill>
                  <a:srgbClr val="002060"/>
                </a:solidFill>
              </a:rPr>
              <a:t>окропу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7215188"/>
            <a:ext cx="235743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571500"/>
            <a:ext cx="5357812" cy="60960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rgbClr val="FFFF00"/>
                </a:solidFill>
              </a:rPr>
              <a:t>За </a:t>
            </a:r>
            <a:r>
              <a:rPr lang="ru-RU" sz="1800" dirty="0" err="1" smtClean="0">
                <a:solidFill>
                  <a:srgbClr val="FFFF00"/>
                </a:solidFill>
              </a:rPr>
              <a:t>часів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b="1" i="1" dirty="0" err="1" smtClean="0">
                <a:solidFill>
                  <a:schemeClr val="accent1">
                    <a:lumMod val="75000"/>
                  </a:schemeClr>
                </a:solidFill>
              </a:rPr>
              <a:t>Радянського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 Союзу </a:t>
            </a:r>
            <a:r>
              <a:rPr lang="ru-RU" sz="1800" dirty="0" smtClean="0">
                <a:solidFill>
                  <a:srgbClr val="FFFF00"/>
                </a:solidFill>
              </a:rPr>
              <a:t>на</a:t>
            </a:r>
            <a:r>
              <a:rPr lang="ru-RU" sz="1800" dirty="0" smtClean="0"/>
              <a:t> </a:t>
            </a:r>
            <a:r>
              <a:rPr lang="ru-RU" sz="1800" b="1" i="1" dirty="0" err="1" smtClean="0">
                <a:solidFill>
                  <a:srgbClr val="00B0F0"/>
                </a:solidFill>
              </a:rPr>
              <a:t>Закарпатті</a:t>
            </a:r>
            <a:r>
              <a:rPr lang="ru-RU" sz="1800" b="1" i="1" dirty="0" smtClean="0">
                <a:solidFill>
                  <a:srgbClr val="00B0F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на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базі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термальних</a:t>
            </a:r>
            <a:r>
              <a:rPr lang="ru-RU" sz="1800" dirty="0" smtClean="0">
                <a:solidFill>
                  <a:srgbClr val="FFFF00"/>
                </a:solidFill>
              </a:rPr>
              <a:t> вод </a:t>
            </a:r>
            <a:r>
              <a:rPr lang="ru-RU" sz="1800" dirty="0" err="1" smtClean="0">
                <a:solidFill>
                  <a:srgbClr val="FFFF00"/>
                </a:solidFill>
              </a:rPr>
              <a:t>планували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збу-дувати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теплоелектростанцію</a:t>
            </a:r>
            <a:r>
              <a:rPr lang="ru-RU" sz="1800" dirty="0" smtClean="0">
                <a:solidFill>
                  <a:srgbClr val="FFFF00"/>
                </a:solidFill>
              </a:rPr>
              <a:t> не </a:t>
            </a:r>
            <a:r>
              <a:rPr lang="ru-RU" sz="1800" dirty="0" err="1" smtClean="0">
                <a:solidFill>
                  <a:srgbClr val="FFFF00"/>
                </a:solidFill>
              </a:rPr>
              <a:t>гіршу</a:t>
            </a:r>
            <a:r>
              <a:rPr lang="ru-RU" sz="1800" dirty="0" smtClean="0">
                <a:solidFill>
                  <a:srgbClr val="FFFF00"/>
                </a:solidFill>
              </a:rPr>
              <a:t>, </a:t>
            </a:r>
            <a:r>
              <a:rPr lang="ru-RU" sz="1800" dirty="0" err="1" smtClean="0">
                <a:solidFill>
                  <a:srgbClr val="FFFF00"/>
                </a:solidFill>
              </a:rPr>
              <a:t>ніж</a:t>
            </a:r>
            <a:r>
              <a:rPr lang="ru-RU" sz="1800" dirty="0" smtClean="0">
                <a:solidFill>
                  <a:srgbClr val="FFFF00"/>
                </a:solidFill>
              </a:rPr>
              <a:t> у США. </a:t>
            </a:r>
            <a:r>
              <a:rPr lang="ru-RU" sz="1800" dirty="0" err="1" smtClean="0">
                <a:solidFill>
                  <a:srgbClr val="FFFF00"/>
                </a:solidFill>
              </a:rPr>
              <a:t>Проекти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використання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За-карпатських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термальних</a:t>
            </a:r>
            <a:r>
              <a:rPr lang="ru-RU" sz="1800" dirty="0" smtClean="0">
                <a:solidFill>
                  <a:srgbClr val="FFFF00"/>
                </a:solidFill>
              </a:rPr>
              <a:t> вод, </a:t>
            </a:r>
            <a:r>
              <a:rPr lang="ru-RU" sz="1800" dirty="0" err="1" smtClean="0">
                <a:solidFill>
                  <a:srgbClr val="FFFF00"/>
                </a:solidFill>
              </a:rPr>
              <a:t>що</a:t>
            </a:r>
            <a:r>
              <a:rPr lang="ru-RU" sz="1800" dirty="0" smtClean="0">
                <a:solidFill>
                  <a:srgbClr val="FFFF00"/>
                </a:solidFill>
              </a:rPr>
              <a:t> за </a:t>
            </a:r>
            <a:r>
              <a:rPr lang="ru-RU" sz="1800" dirty="0" err="1" smtClean="0">
                <a:solidFill>
                  <a:srgbClr val="FFFF00"/>
                </a:solidFill>
              </a:rPr>
              <a:t>ра-дянської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доби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були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під</a:t>
            </a:r>
            <a:r>
              <a:rPr lang="ru-RU" sz="1800" dirty="0" smtClean="0">
                <a:solidFill>
                  <a:srgbClr val="FFFF00"/>
                </a:solidFill>
              </a:rPr>
              <a:t> грифом «</a:t>
            </a:r>
            <a:r>
              <a:rPr lang="ru-RU" sz="1800" dirty="0" err="1" smtClean="0">
                <a:solidFill>
                  <a:srgbClr val="FFFF00"/>
                </a:solidFill>
              </a:rPr>
              <a:t>Цілком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таємно</a:t>
            </a:r>
            <a:r>
              <a:rPr lang="ru-RU" sz="1800" dirty="0" smtClean="0">
                <a:solidFill>
                  <a:srgbClr val="FFFF00"/>
                </a:solidFill>
              </a:rPr>
              <a:t>», </a:t>
            </a:r>
            <a:r>
              <a:rPr lang="ru-RU" sz="1800" dirty="0" err="1" smtClean="0">
                <a:solidFill>
                  <a:srgbClr val="FFFF00"/>
                </a:solidFill>
              </a:rPr>
              <a:t>й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досі</a:t>
            </a:r>
            <a:r>
              <a:rPr lang="ru-RU" sz="1800" dirty="0" smtClean="0">
                <a:solidFill>
                  <a:srgbClr val="FFFF00"/>
                </a:solidFill>
              </a:rPr>
              <a:t> лежать </a:t>
            </a:r>
            <a:r>
              <a:rPr lang="ru-RU" sz="1800" dirty="0" err="1" smtClean="0">
                <a:solidFill>
                  <a:srgbClr val="FFFF00"/>
                </a:solidFill>
              </a:rPr>
              <a:t>під</a:t>
            </a:r>
            <a:r>
              <a:rPr lang="ru-RU" sz="1800" dirty="0" smtClean="0">
                <a:solidFill>
                  <a:srgbClr val="FFFF00"/>
                </a:solidFill>
              </a:rPr>
              <a:t> сукном…</a:t>
            </a:r>
            <a:endParaRPr lang="ru-RU" sz="1800" dirty="0">
              <a:solidFill>
                <a:srgbClr val="FFFF00"/>
              </a:solidFill>
            </a:endParaRPr>
          </a:p>
        </p:txBody>
      </p:sp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786063"/>
            <a:ext cx="41338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2852" y="214282"/>
            <a:ext cx="1428760" cy="75405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ІІ.</a:t>
            </a: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 err="1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Укра</a:t>
            </a:r>
            <a:r>
              <a:rPr lang="en-US" sz="28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-</a:t>
            </a:r>
            <a:r>
              <a:rPr lang="uk-UA" sz="2800" b="1" cap="all" dirty="0" err="1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їна</a:t>
            </a: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uk-UA" sz="2800" b="1" cap="all" dirty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та </a:t>
            </a:r>
            <a:r>
              <a:rPr lang="ru-RU" sz="2800" b="1" cap="all" dirty="0" err="1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Гео-тер-маль-не</a:t>
            </a:r>
            <a:r>
              <a:rPr lang="ru-RU" sz="2800" b="1" cap="all" dirty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2800" b="1" cap="all" dirty="0" err="1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цент-ра</a:t>
            </a:r>
            <a:r>
              <a:rPr lang="ru-RU" sz="28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-  </a:t>
            </a:r>
            <a:r>
              <a:rPr lang="ru-RU" sz="2800" b="1" cap="all" dirty="0" err="1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лізо-ване</a:t>
            </a:r>
            <a:r>
              <a:rPr lang="ru-RU" sz="28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2800" b="1" cap="all" dirty="0" err="1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теплопостачаня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28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(</a:t>
            </a:r>
            <a:r>
              <a:rPr lang="uk-UA" sz="2800" b="1" cap="all" dirty="0" err="1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</a:t>
            </a:r>
            <a:r>
              <a:rPr lang="uk-UA" sz="2800" b="1" cap="all" dirty="0" err="1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ц</a:t>
            </a:r>
            <a:r>
              <a:rPr lang="uk-UA" sz="2800" b="1" cap="all" dirty="0" err="1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</a:t>
            </a:r>
            <a:r>
              <a:rPr lang="uk-UA" sz="28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):</a:t>
            </a: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/>
            </a:r>
            <a:b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</a:b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4238" y="4567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50" y="5572132"/>
            <a:ext cx="4548198" cy="341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2"/>
          <p:cNvSpPr>
            <a:spLocks noChangeArrowheads="1"/>
          </p:cNvSpPr>
          <p:nvPr/>
        </p:nvSpPr>
        <p:spPr bwMode="auto">
          <a:xfrm>
            <a:off x="142875" y="214313"/>
            <a:ext cx="3429000" cy="840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«Тільки на </a:t>
            </a:r>
            <a:r>
              <a:rPr lang="ru-RU" i="1">
                <a:solidFill>
                  <a:srgbClr val="FF0000"/>
                </a:solidFill>
                <a:latin typeface="Century Gothic" pitchFamily="34" charset="0"/>
              </a:rPr>
              <a:t>Берегівщині,</a:t>
            </a:r>
            <a:r>
              <a:rPr lang="ru-RU">
                <a:latin typeface="Century Gothic" pitchFamily="34" charset="0"/>
              </a:rPr>
              <a:t>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за попередніми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даними, сумарні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розвідані такі -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запаси термальних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вод температурою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45-65 градусів за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 Цельсієм,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що залягають на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глибині до 1300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метрів, - повідомив </a:t>
            </a:r>
          </a:p>
          <a:p>
            <a:r>
              <a:rPr lang="ru-RU" b="1">
                <a:latin typeface="Century Gothic" pitchFamily="34" charset="0"/>
                <a:hlinkClick r:id="rId2"/>
              </a:rPr>
              <a:t>«Закарпатській Країні»</a:t>
            </a:r>
            <a:r>
              <a:rPr lang="ru-RU" b="1">
                <a:latin typeface="Century Gothic" pitchFamily="34" charset="0"/>
              </a:rPr>
              <a:t> </a:t>
            </a:r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головний  гідрогео-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лог </a:t>
            </a:r>
            <a:r>
              <a:rPr lang="ru-RU" b="1">
                <a:solidFill>
                  <a:srgbClr val="00B0F0"/>
                </a:solidFill>
                <a:latin typeface="Century Gothic" pitchFamily="34" charset="0"/>
              </a:rPr>
              <a:t>Закарпатської </a:t>
            </a:r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геологорозвідувальної експедиції  </a:t>
            </a:r>
            <a:r>
              <a:rPr lang="ru-RU" b="1" i="1">
                <a:solidFill>
                  <a:srgbClr val="FF0000"/>
                </a:solidFill>
                <a:latin typeface="Century Gothic" pitchFamily="34" charset="0"/>
              </a:rPr>
              <a:t>Іван </a:t>
            </a:r>
          </a:p>
          <a:p>
            <a:r>
              <a:rPr lang="ru-RU" b="1" i="1">
                <a:solidFill>
                  <a:srgbClr val="FF0000"/>
                </a:solidFill>
                <a:latin typeface="Century Gothic" pitchFamily="34" charset="0"/>
              </a:rPr>
              <a:t>Сащенко, </a:t>
            </a:r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– складають близько 30-50 тисяч кубометрів на добу.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Це еквівалентно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згоранню близько 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100 тисяч тонн умовного палива!</a:t>
            </a:r>
          </a:p>
          <a:p>
            <a:r>
              <a:rPr lang="ru-RU">
                <a:solidFill>
                  <a:srgbClr val="FFFF00"/>
                </a:solidFill>
                <a:latin typeface="Century Gothic" pitchFamily="34" charset="0"/>
              </a:rPr>
              <a:t> Але ж унікальні термальні родовища є і на </a:t>
            </a:r>
            <a:r>
              <a:rPr lang="ru-RU" b="1" i="1">
                <a:solidFill>
                  <a:srgbClr val="002060"/>
                </a:solidFill>
                <a:latin typeface="Century Gothic" pitchFamily="34" charset="0"/>
              </a:rPr>
              <a:t>Виноградівщині, </a:t>
            </a:r>
          </a:p>
          <a:p>
            <a:r>
              <a:rPr lang="ru-RU" b="1" i="1">
                <a:solidFill>
                  <a:srgbClr val="002060"/>
                </a:solidFill>
                <a:latin typeface="Century Gothic" pitchFamily="34" charset="0"/>
              </a:rPr>
              <a:t>Хустщині, </a:t>
            </a:r>
          </a:p>
          <a:p>
            <a:r>
              <a:rPr lang="ru-RU" b="1" i="1">
                <a:solidFill>
                  <a:srgbClr val="002060"/>
                </a:solidFill>
                <a:latin typeface="Century Gothic" pitchFamily="34" charset="0"/>
              </a:rPr>
              <a:t>Тячівщині, </a:t>
            </a:r>
          </a:p>
          <a:p>
            <a:r>
              <a:rPr lang="ru-RU" b="1" i="1">
                <a:solidFill>
                  <a:srgbClr val="002060"/>
                </a:solidFill>
                <a:latin typeface="Century Gothic" pitchFamily="34" charset="0"/>
              </a:rPr>
              <a:t>Ужгородщині, </a:t>
            </a:r>
          </a:p>
          <a:p>
            <a:r>
              <a:rPr lang="ru-RU" b="1" i="1">
                <a:solidFill>
                  <a:srgbClr val="002060"/>
                </a:solidFill>
                <a:latin typeface="Century Gothic" pitchFamily="34" charset="0"/>
              </a:rPr>
              <a:t>Іршавщині</a:t>
            </a:r>
            <a:r>
              <a:rPr lang="ru-RU">
                <a:latin typeface="Century Gothic" pitchFamily="34" charset="0"/>
              </a:rPr>
              <a:t>».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3143250"/>
            <a:ext cx="28543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96" y="0"/>
            <a:ext cx="4000504" cy="309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90000" dist="50800" dir="5400000" sy="-100000" algn="bl" rotWithShape="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500" y="5286375"/>
            <a:ext cx="1905000" cy="1428750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ash"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4929188" y="5286375"/>
            <a:ext cx="747712" cy="36988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FFFF00"/>
                </a:solidFill>
                <a:latin typeface="Century Gothic" pitchFamily="34" charset="0"/>
              </a:rPr>
              <a:t>Хуст</a:t>
            </a:r>
            <a:endParaRPr lang="ru-RU" b="1">
              <a:solidFill>
                <a:srgbClr val="FFFF00"/>
              </a:solidFill>
              <a:latin typeface="Century Gothic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8" y="6858000"/>
            <a:ext cx="2286000" cy="1666875"/>
          </a:xfrm>
          <a:prstGeom prst="rect">
            <a:avLst/>
          </a:prstGeom>
          <a:noFill/>
          <a:ln w="28575">
            <a:solidFill>
              <a:srgbClr val="FFFF00"/>
            </a:solidFill>
            <a:prstDash val="sysDash"/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4572000" y="6858000"/>
            <a:ext cx="709613" cy="36988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FFFF00"/>
                </a:solidFill>
                <a:latin typeface="Century Gothic" pitchFamily="34" charset="0"/>
              </a:rPr>
              <a:t>Тячів</a:t>
            </a:r>
            <a:endParaRPr lang="ru-RU" b="1">
              <a:solidFill>
                <a:srgbClr val="FFFF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2"/>
          <p:cNvSpPr>
            <a:spLocks noChangeArrowheads="1"/>
          </p:cNvSpPr>
          <p:nvPr/>
        </p:nvSpPr>
        <p:spPr bwMode="auto">
          <a:xfrm>
            <a:off x="3286125" y="714375"/>
            <a:ext cx="3429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entury Gothic" pitchFamily="34" charset="0"/>
              </a:rPr>
              <a:t>               </a:t>
            </a:r>
            <a:r>
              <a:rPr lang="ru-RU" b="1" i="1">
                <a:solidFill>
                  <a:srgbClr val="FF0000"/>
                </a:solidFill>
                <a:latin typeface="Century Gothic" pitchFamily="34" charset="0"/>
              </a:rPr>
              <a:t>Гаряче джерело </a:t>
            </a:r>
          </a:p>
          <a:p>
            <a:r>
              <a:rPr lang="ru-RU" i="1">
                <a:latin typeface="Century Gothic" pitchFamily="34" charset="0"/>
              </a:rPr>
              <a:t>       </a:t>
            </a:r>
            <a:r>
              <a:rPr lang="ru-RU" sz="2000" b="1" i="1">
                <a:solidFill>
                  <a:srgbClr val="00B050"/>
                </a:solidFill>
                <a:latin typeface="Century Gothic" pitchFamily="34" charset="0"/>
              </a:rPr>
              <a:t>(гейзер)</a:t>
            </a:r>
            <a:r>
              <a:rPr lang="ru-RU" i="1">
                <a:latin typeface="Century Gothic" pitchFamily="34" charset="0"/>
              </a:rPr>
              <a:t> </a:t>
            </a:r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є і  в 95 </a:t>
            </a:r>
          </a:p>
          <a:p>
            <a:r>
              <a:rPr lang="ru-RU" i="1">
                <a:latin typeface="Century Gothic" pitchFamily="34" charset="0"/>
              </a:rPr>
              <a:t>       </a:t>
            </a:r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кілометрах від </a:t>
            </a:r>
            <a:r>
              <a:rPr lang="ru-RU" b="1" i="1">
                <a:solidFill>
                  <a:srgbClr val="0070C0"/>
                </a:solidFill>
                <a:latin typeface="Century Gothic" pitchFamily="34" charset="0"/>
              </a:rPr>
              <a:t>Херсона</a:t>
            </a:r>
            <a:r>
              <a:rPr lang="ru-RU" b="1" i="1">
                <a:latin typeface="Century Gothic" pitchFamily="34" charset="0"/>
              </a:rPr>
              <a:t> </a:t>
            </a:r>
          </a:p>
          <a:p>
            <a:r>
              <a:rPr lang="ru-RU" i="1">
                <a:latin typeface="Century Gothic" pitchFamily="34" charset="0"/>
              </a:rPr>
              <a:t>       </a:t>
            </a:r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і за 15 кілометрів від 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Залізного порту. Його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відвідини відкрито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влітку 2005 року. 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         Гейзер утворився в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результаті буріння 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свердловини при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геологічній розвідці. 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Разом з газом були 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виявлені і термальні </a:t>
            </a:r>
          </a:p>
          <a:p>
            <a:r>
              <a:rPr lang="ru-RU" i="1">
                <a:solidFill>
                  <a:srgbClr val="FFFF00"/>
                </a:solidFill>
                <a:latin typeface="Century Gothic" pitchFamily="34" charset="0"/>
              </a:rPr>
              <a:t>       води.</a:t>
            </a:r>
            <a:endParaRPr lang="ru-RU">
              <a:solidFill>
                <a:srgbClr val="FFFF00"/>
              </a:solidFill>
              <a:latin typeface="Century Gothic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8" y="5357818"/>
            <a:ext cx="4805362" cy="360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66" y="2857488"/>
            <a:ext cx="3143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52" y="214282"/>
            <a:ext cx="35719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8" y="0"/>
            <a:ext cx="6172200" cy="1865376"/>
          </a:xfrm>
        </p:spPr>
        <p:txBody>
          <a:bodyPr>
            <a:scene3d>
              <a:camera prst="isometricOffAxis2Left"/>
              <a:lightRig rig="threePt" dir="t"/>
            </a:scene3d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uk-UA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</a:t>
            </a:r>
            <a:r>
              <a:rPr lang="uk-UA" sz="4400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Переваги ГЦТ:</a:t>
            </a:r>
            <a:endParaRPr lang="ru-RU" sz="4400" b="1" dirty="0">
              <a:ln w="19050">
                <a:solidFill>
                  <a:srgbClr val="FFFF00"/>
                </a:solidFill>
                <a:prstDash val="solid"/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857356"/>
            <a:ext cx="6429420" cy="678661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Геотермальну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енергію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отриму-ють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від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джерел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тепла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Землі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з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ве-ликими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температурами  (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еко-номія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у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витратах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Окуповуються</a:t>
            </a:r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витати через 2 роки.</a:t>
            </a:r>
            <a:endParaRPr lang="ru-RU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Геотермальна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енергія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має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де-кілька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особливостей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: </a:t>
            </a:r>
            <a:endParaRPr lang="ru-RU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температура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теплоносія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значно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менша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за температуру при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спа-люванні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палива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;</a:t>
            </a: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endParaRPr lang="ru-RU" sz="2400" dirty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найкращий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спосіб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використання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геотермальної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енергії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 —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комбіно-ваний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(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видобуток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електроенергії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та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обігрів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).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rgbClr val="00B0F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4798">
            <a:off x="646894" y="173535"/>
            <a:ext cx="6172200" cy="1548871"/>
          </a:xfrm>
          <a:scene3d>
            <a:camera prst="perspectiveHeroicExtremeRightFacing"/>
            <a:lightRig rig="threePt" dir="t"/>
          </a:scene3d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ru-RU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</a:t>
            </a:r>
            <a:r>
              <a:rPr lang="ru-RU" b="1" dirty="0" err="1" smtClean="0">
                <a:ln w="18000">
                  <a:solidFill>
                    <a:srgbClr val="99CC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Недо</a:t>
            </a:r>
            <a:r>
              <a:rPr lang="uk-UA" b="1" dirty="0" smtClean="0">
                <a:ln w="18000">
                  <a:solidFill>
                    <a:srgbClr val="99CC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ліки ГЦТ:</a:t>
            </a:r>
            <a:endParaRPr lang="ru-RU" b="1" dirty="0">
              <a:ln w="18000">
                <a:solidFill>
                  <a:srgbClr val="99CC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857356"/>
            <a:ext cx="6500858" cy="6633621"/>
          </a:xfrm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низька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термодинамічна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якість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необхідність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використання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тепла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біля</a:t>
            </a:r>
            <a:endParaRPr lang="ru-RU" b="1" dirty="0" smtClean="0">
              <a:ln w="127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місця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видобування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вартість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спорудження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свердловин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ростає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збільшенням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глибини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сверд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ловині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джерело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характеризується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різно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плановим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впливом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природне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середо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вище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n w="127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так в атмосферу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надходить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додат-кова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кількість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розчинених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підземних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водах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сполук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сірки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бору,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мишяка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аміаку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ртуті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викидається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водяна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пара,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збільшу-ється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вологість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яка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супроводжується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акустичним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ефектом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опускання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земної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поверхні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b="1" dirty="0" err="1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засолення</a:t>
            </a:r>
            <a:r>
              <a:rPr lang="ru-RU" b="1" dirty="0" smtClean="0">
                <a:ln w="127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земель.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spc="50" dirty="0">
              <a:ln w="135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50" y="3714750"/>
            <a:ext cx="7143750" cy="5643563"/>
          </a:xfrm>
        </p:spPr>
        <p:txBody>
          <a:bodyPr>
            <a:normAutofit fontScale="62500" lnSpcReduction="20000"/>
          </a:bodyPr>
          <a:lstStyle/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ru-RU" i="1" dirty="0" smtClean="0">
                <a:solidFill>
                  <a:srgbClr val="00CC00"/>
                </a:solidFill>
              </a:rPr>
              <a:t>Перш за все, </a:t>
            </a:r>
            <a:r>
              <a:rPr lang="ru-RU" i="1" dirty="0" err="1" smtClean="0">
                <a:solidFill>
                  <a:srgbClr val="00CC00"/>
                </a:solidFill>
              </a:rPr>
              <a:t>потрібно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відзначити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використання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енергії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віт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ру</a:t>
            </a:r>
            <a:r>
              <a:rPr lang="ru-RU" i="1" dirty="0" smtClean="0">
                <a:solidFill>
                  <a:srgbClr val="00CC00"/>
                </a:solidFill>
              </a:rPr>
              <a:t>. "</a:t>
            </a:r>
            <a:r>
              <a:rPr lang="ru-RU" i="1" dirty="0" err="1" smtClean="0">
                <a:solidFill>
                  <a:srgbClr val="00CC00"/>
                </a:solidFill>
              </a:rPr>
              <a:t>Вітряки</a:t>
            </a:r>
            <a:r>
              <a:rPr lang="ru-RU" i="1" dirty="0" smtClean="0">
                <a:solidFill>
                  <a:srgbClr val="00CC00"/>
                </a:solidFill>
              </a:rPr>
              <a:t>" тут </a:t>
            </a:r>
            <a:r>
              <a:rPr lang="ru-RU" i="1" dirty="0" err="1" smtClean="0">
                <a:solidFill>
                  <a:srgbClr val="00CC00"/>
                </a:solidFill>
              </a:rPr>
              <a:t>зустрічаються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повсюди</a:t>
            </a:r>
            <a:r>
              <a:rPr lang="ru-RU" i="1" dirty="0" smtClean="0">
                <a:solidFill>
                  <a:srgbClr val="00CC00"/>
                </a:solidFill>
              </a:rPr>
              <a:t>. </a:t>
            </a:r>
            <a:r>
              <a:rPr lang="ru-RU" i="1" dirty="0" err="1" smtClean="0">
                <a:solidFill>
                  <a:srgbClr val="00CC00"/>
                </a:solidFill>
              </a:rPr>
              <a:t>Якщо</a:t>
            </a:r>
            <a:r>
              <a:rPr lang="ru-RU" i="1" dirty="0" smtClean="0">
                <a:solidFill>
                  <a:srgbClr val="00CC00"/>
                </a:solidFill>
              </a:rPr>
              <a:t> в 1997 </a:t>
            </a:r>
            <a:r>
              <a:rPr lang="ru-RU" i="1" dirty="0" err="1" smtClean="0">
                <a:solidFill>
                  <a:srgbClr val="00CC00"/>
                </a:solidFill>
              </a:rPr>
              <a:t>році</a:t>
            </a:r>
            <a:r>
              <a:rPr lang="ru-RU" i="1" dirty="0" smtClean="0">
                <a:solidFill>
                  <a:srgbClr val="00CC00"/>
                </a:solidFill>
              </a:rPr>
              <a:t> на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вітряних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електростанціях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вироблялося</a:t>
            </a:r>
            <a:r>
              <a:rPr lang="ru-RU" i="1" dirty="0" smtClean="0">
                <a:solidFill>
                  <a:srgbClr val="00CC00"/>
                </a:solidFill>
              </a:rPr>
              <a:t> 8% </a:t>
            </a:r>
            <a:r>
              <a:rPr lang="ru-RU" i="1" dirty="0" err="1" smtClean="0">
                <a:solidFill>
                  <a:srgbClr val="00CC00"/>
                </a:solidFill>
              </a:rPr>
              <a:t>електроенергій</a:t>
            </a:r>
            <a:r>
              <a:rPr lang="ru-RU" i="1" dirty="0" smtClean="0">
                <a:solidFill>
                  <a:srgbClr val="00CC00"/>
                </a:solidFill>
              </a:rPr>
              <a:t>, то в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smtClean="0">
                <a:solidFill>
                  <a:srgbClr val="00CC00"/>
                </a:solidFill>
              </a:rPr>
              <a:t>2010 - </a:t>
            </a:r>
            <a:r>
              <a:rPr lang="ru-RU" i="1" dirty="0" err="1" smtClean="0">
                <a:solidFill>
                  <a:srgbClr val="00CC00"/>
                </a:solidFill>
              </a:rPr>
              <a:t>вже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більше</a:t>
            </a:r>
            <a:r>
              <a:rPr lang="ru-RU" i="1" dirty="0" smtClean="0">
                <a:solidFill>
                  <a:srgbClr val="00CC00"/>
                </a:solidFill>
              </a:rPr>
              <a:t> 20%. А в </a:t>
            </a:r>
            <a:r>
              <a:rPr lang="ru-RU" i="1" dirty="0" err="1" smtClean="0">
                <a:solidFill>
                  <a:srgbClr val="00CC00"/>
                </a:solidFill>
              </a:rPr>
              <a:t>доповіді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випущеній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</a:t>
            </a:r>
            <a:r>
              <a:rPr lang="ru-RU" i="1" dirty="0" smtClean="0">
                <a:solidFill>
                  <a:srgbClr val="00CC00"/>
                </a:solidFill>
              </a:rPr>
              <a:t> 2010 </a:t>
            </a:r>
            <a:r>
              <a:rPr lang="ru-RU" i="1" dirty="0" err="1" smtClean="0">
                <a:solidFill>
                  <a:srgbClr val="00CC00"/>
                </a:solidFill>
              </a:rPr>
              <a:t>році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комі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тетом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з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клімату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Данії</a:t>
            </a:r>
            <a:r>
              <a:rPr lang="ru-RU" i="1" dirty="0" smtClean="0">
                <a:solidFill>
                  <a:srgbClr val="00CC00"/>
                </a:solidFill>
              </a:rPr>
              <a:t>, говориться, </a:t>
            </a:r>
            <a:r>
              <a:rPr lang="ru-RU" i="1" dirty="0" err="1" smtClean="0">
                <a:solidFill>
                  <a:srgbClr val="00CC00"/>
                </a:solidFill>
              </a:rPr>
              <a:t>що</a:t>
            </a:r>
            <a:r>
              <a:rPr lang="ru-RU" i="1" dirty="0" smtClean="0">
                <a:solidFill>
                  <a:srgbClr val="00CC00"/>
                </a:solidFill>
              </a:rPr>
              <a:t> до  2050 року </a:t>
            </a:r>
            <a:r>
              <a:rPr lang="ru-RU" i="1" dirty="0" err="1" smtClean="0">
                <a:solidFill>
                  <a:srgbClr val="00CC00"/>
                </a:solidFill>
              </a:rPr>
              <a:t>країна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пов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ністю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зможе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перекласти</a:t>
            </a:r>
            <a:r>
              <a:rPr lang="ru-RU" i="1" dirty="0" smtClean="0">
                <a:solidFill>
                  <a:srgbClr val="00CC00"/>
                </a:solidFill>
              </a:rPr>
              <a:t> свою </a:t>
            </a:r>
            <a:r>
              <a:rPr lang="ru-RU" i="1" dirty="0" err="1" smtClean="0">
                <a:solidFill>
                  <a:srgbClr val="00CC00"/>
                </a:solidFill>
              </a:rPr>
              <a:t>електроенергетику</a:t>
            </a:r>
            <a:r>
              <a:rPr lang="ru-RU" i="1" dirty="0" smtClean="0">
                <a:solidFill>
                  <a:srgbClr val="00CC00"/>
                </a:solidFill>
              </a:rPr>
              <a:t> на </a:t>
            </a:r>
            <a:r>
              <a:rPr lang="ru-RU" i="1" dirty="0" err="1" smtClean="0">
                <a:solidFill>
                  <a:srgbClr val="00CC00"/>
                </a:solidFill>
              </a:rPr>
              <a:t>вітряні</a:t>
            </a:r>
            <a:endParaRPr lang="ru-RU" i="1" dirty="0" smtClean="0">
              <a:solidFill>
                <a:srgbClr val="00CC00"/>
              </a:solidFill>
            </a:endParaRP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електростанції</a:t>
            </a:r>
            <a:r>
              <a:rPr lang="ru-RU" i="1" dirty="0" smtClean="0">
                <a:solidFill>
                  <a:srgbClr val="00CC00"/>
                </a:solidFill>
              </a:rPr>
              <a:t>. У </a:t>
            </a:r>
            <a:r>
              <a:rPr lang="ru-RU" i="1" dirty="0" err="1" smtClean="0">
                <a:solidFill>
                  <a:srgbClr val="00CC00"/>
                </a:solidFill>
              </a:rPr>
              <a:t>авангарді</a:t>
            </a:r>
            <a:r>
              <a:rPr lang="ru-RU" i="1" dirty="0" smtClean="0">
                <a:solidFill>
                  <a:srgbClr val="00CC00"/>
                </a:solidFill>
              </a:rPr>
              <a:t> - маленький </a:t>
            </a:r>
            <a:r>
              <a:rPr lang="ru-RU" i="1" dirty="0" err="1" smtClean="0">
                <a:solidFill>
                  <a:srgbClr val="00CC00"/>
                </a:solidFill>
              </a:rPr>
              <a:t>острів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Еро</a:t>
            </a:r>
            <a:r>
              <a:rPr lang="ru-RU" i="1" dirty="0" smtClean="0">
                <a:solidFill>
                  <a:srgbClr val="00CC00"/>
                </a:solidFill>
              </a:rPr>
              <a:t> на </a:t>
            </a:r>
            <a:r>
              <a:rPr lang="ru-RU" i="1" dirty="0" err="1" smtClean="0">
                <a:solidFill>
                  <a:srgbClr val="00CC00"/>
                </a:solidFill>
              </a:rPr>
              <a:t>півдні</a:t>
            </a:r>
            <a:endParaRPr lang="ru-RU" i="1" dirty="0" smtClean="0">
              <a:solidFill>
                <a:srgbClr val="00CC00"/>
              </a:solidFill>
            </a:endParaRP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Данії</a:t>
            </a:r>
            <a:r>
              <a:rPr lang="ru-RU" i="1" dirty="0" smtClean="0">
                <a:solidFill>
                  <a:srgbClr val="00CC00"/>
                </a:solidFill>
              </a:rPr>
              <a:t>, тут </a:t>
            </a:r>
            <a:r>
              <a:rPr lang="ru-RU" i="1" dirty="0" err="1" smtClean="0">
                <a:solidFill>
                  <a:srgbClr val="00CC00"/>
                </a:solidFill>
              </a:rPr>
              <a:t>вітряки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дають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вже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більше</a:t>
            </a:r>
            <a:r>
              <a:rPr lang="ru-RU" i="1" dirty="0" smtClean="0">
                <a:solidFill>
                  <a:srgbClr val="00CC00"/>
                </a:solidFill>
              </a:rPr>
              <a:t> 65% </a:t>
            </a:r>
            <a:r>
              <a:rPr lang="ru-RU" i="1" dirty="0" err="1" smtClean="0">
                <a:solidFill>
                  <a:srgbClr val="00CC00"/>
                </a:solidFill>
              </a:rPr>
              <a:t>всієї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електроенергії</a:t>
            </a:r>
            <a:r>
              <a:rPr lang="ru-RU" i="1" dirty="0" smtClean="0">
                <a:solidFill>
                  <a:srgbClr val="00CC00"/>
                </a:solidFill>
              </a:rPr>
              <a:t>.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Крім</a:t>
            </a:r>
            <a:r>
              <a:rPr lang="ru-RU" i="1" dirty="0" smtClean="0">
                <a:solidFill>
                  <a:srgbClr val="00CC00"/>
                </a:solidFill>
              </a:rPr>
              <a:t> того, тут </a:t>
            </a:r>
            <a:r>
              <a:rPr lang="ru-RU" i="1" dirty="0" err="1" smtClean="0">
                <a:solidFill>
                  <a:srgbClr val="00CC00"/>
                </a:solidFill>
              </a:rPr>
              <a:t>розташована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найбільша</a:t>
            </a:r>
            <a:r>
              <a:rPr lang="ru-RU" i="1" dirty="0" smtClean="0">
                <a:solidFill>
                  <a:srgbClr val="00CC00"/>
                </a:solidFill>
              </a:rPr>
              <a:t> в </a:t>
            </a:r>
            <a:r>
              <a:rPr lang="ru-RU" i="1" dirty="0" err="1" smtClean="0">
                <a:solidFill>
                  <a:srgbClr val="00CC00"/>
                </a:solidFill>
              </a:rPr>
              <a:t>світі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сонячна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теплос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танція</a:t>
            </a:r>
            <a:r>
              <a:rPr lang="ru-RU" i="1" dirty="0" smtClean="0">
                <a:solidFill>
                  <a:srgbClr val="00CC00"/>
                </a:solidFill>
              </a:rPr>
              <a:t>, </a:t>
            </a:r>
            <a:r>
              <a:rPr lang="ru-RU" i="1" dirty="0" err="1" smtClean="0">
                <a:solidFill>
                  <a:srgbClr val="00CC00"/>
                </a:solidFill>
              </a:rPr>
              <a:t>що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забезпечує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остров'ян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гарячою</a:t>
            </a:r>
            <a:r>
              <a:rPr lang="ru-RU" i="1" dirty="0" smtClean="0">
                <a:solidFill>
                  <a:srgbClr val="00CC00"/>
                </a:solidFill>
              </a:rPr>
              <a:t> водою. </a:t>
            </a:r>
            <a:r>
              <a:rPr lang="ru-RU" i="1" dirty="0" err="1" smtClean="0">
                <a:solidFill>
                  <a:srgbClr val="00CC00"/>
                </a:solidFill>
              </a:rPr>
              <a:t>Данці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уміють</a:t>
            </a:r>
            <a:endParaRPr lang="ru-RU" i="1" dirty="0" smtClean="0">
              <a:solidFill>
                <a:srgbClr val="00CC00"/>
              </a:solidFill>
            </a:endParaRP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вчитися</a:t>
            </a:r>
            <a:r>
              <a:rPr lang="ru-RU" i="1" dirty="0" smtClean="0">
                <a:solidFill>
                  <a:srgbClr val="00CC00"/>
                </a:solidFill>
              </a:rPr>
              <a:t> на чужих </a:t>
            </a:r>
            <a:r>
              <a:rPr lang="ru-RU" i="1" dirty="0" err="1" smtClean="0">
                <a:solidFill>
                  <a:srgbClr val="00CC00"/>
                </a:solidFill>
              </a:rPr>
              <a:t>помилках</a:t>
            </a:r>
            <a:r>
              <a:rPr lang="ru-RU" i="1" dirty="0" smtClean="0">
                <a:solidFill>
                  <a:srgbClr val="00CC00"/>
                </a:solidFill>
              </a:rPr>
              <a:t>. </a:t>
            </a:r>
            <a:r>
              <a:rPr lang="ru-RU" i="1" dirty="0" err="1" smtClean="0">
                <a:solidFill>
                  <a:srgbClr val="00CC00"/>
                </a:solidFill>
              </a:rPr>
              <a:t>Після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Чорнобиля</a:t>
            </a:r>
            <a:r>
              <a:rPr lang="ru-RU" i="1" dirty="0" smtClean="0">
                <a:solidFill>
                  <a:srgbClr val="00CC00"/>
                </a:solidFill>
              </a:rPr>
              <a:t>, тут </a:t>
            </a:r>
            <a:r>
              <a:rPr lang="ru-RU" i="1" dirty="0" err="1" smtClean="0">
                <a:solidFill>
                  <a:srgbClr val="00CC00"/>
                </a:solidFill>
              </a:rPr>
              <a:t>виник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потуж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ний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рух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проти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будівництва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атомних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електростанцій</a:t>
            </a:r>
            <a:r>
              <a:rPr lang="ru-RU" i="1" dirty="0" smtClean="0">
                <a:solidFill>
                  <a:srgbClr val="00CC00"/>
                </a:solidFill>
              </a:rPr>
              <a:t>. </a:t>
            </a:r>
            <a:r>
              <a:rPr lang="ru-RU" i="1" dirty="0" err="1" smtClean="0">
                <a:solidFill>
                  <a:srgbClr val="00CC00"/>
                </a:solidFill>
              </a:rPr>
              <a:t>Під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деві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зом</a:t>
            </a:r>
            <a:r>
              <a:rPr lang="ru-RU" i="1" dirty="0" smtClean="0">
                <a:solidFill>
                  <a:srgbClr val="00CC00"/>
                </a:solidFill>
              </a:rPr>
              <a:t> «</a:t>
            </a:r>
            <a:r>
              <a:rPr lang="ru-RU" i="1" dirty="0" err="1" smtClean="0">
                <a:solidFill>
                  <a:srgbClr val="00CC00"/>
                </a:solidFill>
              </a:rPr>
              <a:t>Атомна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енергія</a:t>
            </a:r>
            <a:r>
              <a:rPr lang="ru-RU" i="1" dirty="0" smtClean="0">
                <a:solidFill>
                  <a:srgbClr val="00CC00"/>
                </a:solidFill>
              </a:rPr>
              <a:t>? </a:t>
            </a:r>
            <a:r>
              <a:rPr lang="ru-RU" i="1" dirty="0" err="1" smtClean="0">
                <a:solidFill>
                  <a:srgbClr val="00CC00"/>
                </a:solidFill>
              </a:rPr>
              <a:t>Ні</a:t>
            </a:r>
            <a:r>
              <a:rPr lang="ru-RU" i="1" dirty="0" smtClean="0">
                <a:solidFill>
                  <a:srgbClr val="00CC00"/>
                </a:solidFill>
              </a:rPr>
              <a:t>, </a:t>
            </a:r>
            <a:r>
              <a:rPr lang="ru-RU" i="1" dirty="0" err="1" smtClean="0">
                <a:solidFill>
                  <a:srgbClr val="00CC00"/>
                </a:solidFill>
              </a:rPr>
              <a:t>спасибі</a:t>
            </a:r>
            <a:r>
              <a:rPr lang="ru-RU" i="1" dirty="0" smtClean="0">
                <a:solidFill>
                  <a:srgbClr val="00CC00"/>
                </a:solidFill>
              </a:rPr>
              <a:t>» стали </a:t>
            </a:r>
            <a:r>
              <a:rPr lang="ru-RU" i="1" dirty="0" err="1" smtClean="0">
                <a:solidFill>
                  <a:srgbClr val="00CC00"/>
                </a:solidFill>
              </a:rPr>
              <a:t>масово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виникати</a:t>
            </a:r>
            <a:r>
              <a:rPr lang="ru-RU" i="1" dirty="0" smtClean="0">
                <a:solidFill>
                  <a:srgbClr val="00CC00"/>
                </a:solidFill>
              </a:rPr>
              <a:t> ко-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оперативи</a:t>
            </a:r>
            <a:r>
              <a:rPr lang="ru-RU" i="1" dirty="0" smtClean="0">
                <a:solidFill>
                  <a:srgbClr val="00CC00"/>
                </a:solidFill>
              </a:rPr>
              <a:t>, </a:t>
            </a:r>
            <a:r>
              <a:rPr lang="ru-RU" i="1" dirty="0" err="1" smtClean="0">
                <a:solidFill>
                  <a:srgbClr val="00CC00"/>
                </a:solidFill>
              </a:rPr>
              <a:t>що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купуять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ветротурбіни</a:t>
            </a:r>
            <a:r>
              <a:rPr lang="ru-RU" i="1" dirty="0" smtClean="0">
                <a:solidFill>
                  <a:srgbClr val="00CC00"/>
                </a:solidFill>
              </a:rPr>
              <a:t>. Департамент природ-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smtClean="0">
                <a:solidFill>
                  <a:srgbClr val="00CC00"/>
                </a:solidFill>
              </a:rPr>
              <a:t>них </a:t>
            </a:r>
            <a:r>
              <a:rPr lang="ru-RU" i="1" dirty="0" err="1" smtClean="0">
                <a:solidFill>
                  <a:srgbClr val="00CC00"/>
                </a:solidFill>
              </a:rPr>
              <a:t>ресурсів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Данії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стежить</a:t>
            </a:r>
            <a:r>
              <a:rPr lang="ru-RU" i="1" dirty="0" smtClean="0">
                <a:solidFill>
                  <a:srgbClr val="00CC00"/>
                </a:solidFill>
              </a:rPr>
              <a:t> за </a:t>
            </a:r>
            <a:r>
              <a:rPr lang="ru-RU" i="1" dirty="0" err="1" smtClean="0">
                <a:solidFill>
                  <a:srgbClr val="00CC00"/>
                </a:solidFill>
              </a:rPr>
              <a:t>кількістю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місцями</a:t>
            </a:r>
            <a:r>
              <a:rPr lang="ru-RU" i="1" dirty="0" smtClean="0">
                <a:solidFill>
                  <a:srgbClr val="00CC00"/>
                </a:solidFill>
              </a:rPr>
              <a:t> установки </a:t>
            </a:r>
            <a:r>
              <a:rPr lang="ru-RU" i="1" dirty="0" err="1" smtClean="0">
                <a:solidFill>
                  <a:srgbClr val="00CC00"/>
                </a:solidFill>
              </a:rPr>
              <a:t>віт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рогенераторов</a:t>
            </a:r>
            <a:r>
              <a:rPr lang="ru-RU" i="1" dirty="0" smtClean="0">
                <a:solidFill>
                  <a:srgbClr val="00CC00"/>
                </a:solidFill>
              </a:rPr>
              <a:t>, </a:t>
            </a:r>
            <a:r>
              <a:rPr lang="ru-RU" i="1" dirty="0" err="1" smtClean="0">
                <a:solidFill>
                  <a:srgbClr val="00CC00"/>
                </a:solidFill>
              </a:rPr>
              <a:t>щоб</a:t>
            </a:r>
            <a:r>
              <a:rPr lang="ru-RU" i="1" dirty="0" smtClean="0">
                <a:solidFill>
                  <a:srgbClr val="00CC00"/>
                </a:solidFill>
              </a:rPr>
              <a:t> вони не </a:t>
            </a:r>
            <a:r>
              <a:rPr lang="ru-RU" i="1" dirty="0" err="1" smtClean="0">
                <a:solidFill>
                  <a:srgbClr val="00CC00"/>
                </a:solidFill>
              </a:rPr>
              <a:t>псували</a:t>
            </a:r>
            <a:r>
              <a:rPr lang="ru-RU" i="1" dirty="0" smtClean="0">
                <a:solidFill>
                  <a:srgbClr val="00CC00"/>
                </a:solidFill>
              </a:rPr>
              <a:t> ландшафт. </a:t>
            </a:r>
            <a:r>
              <a:rPr lang="ru-RU" i="1" dirty="0" err="1" smtClean="0">
                <a:solidFill>
                  <a:srgbClr val="00CC00"/>
                </a:solidFill>
              </a:rPr>
              <a:t>Такі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побою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вання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висловлювалися</a:t>
            </a:r>
            <a:r>
              <a:rPr lang="ru-RU" i="1" dirty="0" smtClean="0">
                <a:solidFill>
                  <a:srgbClr val="00CC00"/>
                </a:solidFill>
              </a:rPr>
              <a:t>, </a:t>
            </a:r>
            <a:r>
              <a:rPr lang="ru-RU" i="1" dirty="0" err="1" smtClean="0">
                <a:solidFill>
                  <a:srgbClr val="00CC00"/>
                </a:solidFill>
              </a:rPr>
              <a:t>але</a:t>
            </a:r>
            <a:r>
              <a:rPr lang="ru-RU" i="1" dirty="0" smtClean="0">
                <a:solidFill>
                  <a:srgbClr val="00CC00"/>
                </a:solidFill>
              </a:rPr>
              <a:t> нам не </a:t>
            </a:r>
            <a:r>
              <a:rPr lang="ru-RU" i="1" dirty="0" err="1" smtClean="0">
                <a:solidFill>
                  <a:srgbClr val="00CC00"/>
                </a:solidFill>
              </a:rPr>
              <a:t>здалося</a:t>
            </a:r>
            <a:r>
              <a:rPr lang="ru-RU" i="1" dirty="0" smtClean="0">
                <a:solidFill>
                  <a:srgbClr val="00CC00"/>
                </a:solidFill>
              </a:rPr>
              <a:t>, </a:t>
            </a:r>
            <a:r>
              <a:rPr lang="ru-RU" i="1" dirty="0" err="1" smtClean="0">
                <a:solidFill>
                  <a:srgbClr val="00CC00"/>
                </a:solidFill>
              </a:rPr>
              <a:t>що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це</a:t>
            </a:r>
            <a:r>
              <a:rPr lang="ru-RU" i="1" dirty="0" smtClean="0">
                <a:solidFill>
                  <a:srgbClr val="00CC00"/>
                </a:solidFill>
              </a:rPr>
              <a:t> так. </a:t>
            </a:r>
            <a:r>
              <a:rPr lang="ru-RU" i="1" dirty="0" err="1" smtClean="0">
                <a:solidFill>
                  <a:srgbClr val="00CC00"/>
                </a:solidFill>
              </a:rPr>
              <a:t>Вітро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генератори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красиві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природні</a:t>
            </a:r>
            <a:r>
              <a:rPr lang="ru-RU" i="1" dirty="0" smtClean="0">
                <a:solidFill>
                  <a:srgbClr val="00CC00"/>
                </a:solidFill>
              </a:rPr>
              <a:t>, як всякий </a:t>
            </a:r>
            <a:r>
              <a:rPr lang="ru-RU" i="1" dirty="0" err="1" smtClean="0">
                <a:solidFill>
                  <a:srgbClr val="00CC00"/>
                </a:solidFill>
              </a:rPr>
              <a:t>досконалий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техніч</a:t>
            </a:r>
            <a:r>
              <a:rPr lang="ru-RU" i="1" dirty="0" smtClean="0">
                <a:solidFill>
                  <a:srgbClr val="00CC00"/>
                </a:solidFill>
              </a:rPr>
              <a:t>-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ний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пристрій</a:t>
            </a:r>
            <a:r>
              <a:rPr lang="ru-RU" i="1" dirty="0" smtClean="0">
                <a:solidFill>
                  <a:srgbClr val="00CC00"/>
                </a:solidFill>
              </a:rPr>
              <a:t>, вони не </a:t>
            </a:r>
            <a:r>
              <a:rPr lang="ru-RU" i="1" dirty="0" err="1" smtClean="0">
                <a:solidFill>
                  <a:srgbClr val="00CC00"/>
                </a:solidFill>
              </a:rPr>
              <a:t>псують</a:t>
            </a:r>
            <a:r>
              <a:rPr lang="ru-RU" i="1" dirty="0" smtClean="0">
                <a:solidFill>
                  <a:srgbClr val="00CC00"/>
                </a:solidFill>
              </a:rPr>
              <a:t> ландшафт так само, як </a:t>
            </a:r>
            <a:r>
              <a:rPr lang="ru-RU" i="1" dirty="0" err="1" smtClean="0">
                <a:solidFill>
                  <a:srgbClr val="00CC00"/>
                </a:solidFill>
              </a:rPr>
              <a:t>його</a:t>
            </a:r>
            <a:r>
              <a:rPr lang="ru-RU" i="1" dirty="0" smtClean="0">
                <a:solidFill>
                  <a:srgbClr val="00CC00"/>
                </a:solidFill>
              </a:rPr>
              <a:t> не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псували</a:t>
            </a:r>
            <a:r>
              <a:rPr lang="ru-RU" i="1" dirty="0" smtClean="0">
                <a:solidFill>
                  <a:srgbClr val="00CC00"/>
                </a:solidFill>
              </a:rPr>
              <a:t> колись </a:t>
            </a:r>
            <a:r>
              <a:rPr lang="ru-RU" i="1" dirty="0" err="1" smtClean="0">
                <a:solidFill>
                  <a:srgbClr val="00CC00"/>
                </a:solidFill>
              </a:rPr>
              <a:t>вітряні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млини</a:t>
            </a:r>
            <a:r>
              <a:rPr lang="ru-RU" i="1" dirty="0" smtClean="0">
                <a:solidFill>
                  <a:srgbClr val="00CC00"/>
                </a:solidFill>
              </a:rPr>
              <a:t>. Але, </a:t>
            </a:r>
            <a:r>
              <a:rPr lang="ru-RU" i="1" dirty="0" err="1" smtClean="0">
                <a:solidFill>
                  <a:srgbClr val="00CC00"/>
                </a:solidFill>
              </a:rPr>
              <a:t>звичайно</a:t>
            </a:r>
            <a:r>
              <a:rPr lang="ru-RU" i="1" dirty="0" smtClean="0">
                <a:solidFill>
                  <a:srgbClr val="00CC00"/>
                </a:solidFill>
              </a:rPr>
              <a:t>, </a:t>
            </a:r>
            <a:r>
              <a:rPr lang="ru-RU" i="1" dirty="0" err="1" smtClean="0">
                <a:solidFill>
                  <a:srgbClr val="00CC00"/>
                </a:solidFill>
              </a:rPr>
              <a:t>найголовніше</a:t>
            </a:r>
            <a:r>
              <a:rPr lang="ru-RU" i="1" dirty="0" smtClean="0">
                <a:solidFill>
                  <a:srgbClr val="00CC00"/>
                </a:solidFill>
              </a:rPr>
              <a:t>,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ru-RU" i="1" dirty="0" err="1" smtClean="0">
                <a:solidFill>
                  <a:srgbClr val="00CC00"/>
                </a:solidFill>
              </a:rPr>
              <a:t>що</a:t>
            </a:r>
            <a:r>
              <a:rPr lang="ru-RU" i="1" dirty="0" smtClean="0">
                <a:solidFill>
                  <a:srgbClr val="00CC00"/>
                </a:solidFill>
              </a:rPr>
              <a:t>, </a:t>
            </a:r>
            <a:r>
              <a:rPr lang="ru-RU" i="1" dirty="0" err="1" smtClean="0">
                <a:solidFill>
                  <a:srgbClr val="00CC00"/>
                </a:solidFill>
              </a:rPr>
              <a:t>даючи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електроенергію</a:t>
            </a:r>
            <a:r>
              <a:rPr lang="ru-RU" i="1" dirty="0" smtClean="0">
                <a:solidFill>
                  <a:srgbClr val="00CC00"/>
                </a:solidFill>
              </a:rPr>
              <a:t>, вони не </a:t>
            </a:r>
            <a:r>
              <a:rPr lang="ru-RU" i="1" dirty="0" err="1" smtClean="0">
                <a:solidFill>
                  <a:srgbClr val="00CC00"/>
                </a:solidFill>
              </a:rPr>
              <a:t>забруднюють</a:t>
            </a:r>
            <a:r>
              <a:rPr lang="ru-RU" i="1" dirty="0" smtClean="0">
                <a:solidFill>
                  <a:srgbClr val="00CC00"/>
                </a:solidFill>
              </a:rPr>
              <a:t> </a:t>
            </a:r>
            <a:r>
              <a:rPr lang="ru-RU" i="1" dirty="0" err="1" smtClean="0">
                <a:solidFill>
                  <a:srgbClr val="00CC00"/>
                </a:solidFill>
              </a:rPr>
              <a:t>довкілля</a:t>
            </a:r>
            <a:r>
              <a:rPr lang="ru-RU" i="1" dirty="0" smtClean="0">
                <a:solidFill>
                  <a:srgbClr val="00CC00"/>
                </a:solidFill>
              </a:rPr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50" y="1214414"/>
            <a:ext cx="485778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5" name="Прямоугольник 4"/>
          <p:cNvSpPr/>
          <p:nvPr/>
        </p:nvSpPr>
        <p:spPr>
          <a:xfrm>
            <a:off x="142852" y="142844"/>
            <a:ext cx="6572296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rgbClr val="33CC33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ІІІ.</a:t>
            </a:r>
            <a:r>
              <a:rPr lang="uk-U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Європа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,</a:t>
            </a:r>
            <a:r>
              <a:rPr lang="uk-U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 світ та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геотермальне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централізоване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теплопостачання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 (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гцт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33CC33">
                      <a:alpha val="60000"/>
                    </a:srgbClr>
                  </a:glow>
                </a:effectLst>
                <a:latin typeface="+mn-lt"/>
                <a:cs typeface="+mn-cs"/>
              </a:rPr>
              <a:t>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26126" y="8682335"/>
            <a:ext cx="4031874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n>
                  <a:prstDash val="solid"/>
                </a:ln>
                <a:solidFill>
                  <a:srgbClr val="92D050"/>
                </a:solidFill>
                <a:effectLst>
                  <a:glow rad="101600">
                    <a:srgbClr val="008000">
                      <a:alpha val="60000"/>
                    </a:srgb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Енергетика та екологія</a:t>
            </a:r>
            <a:r>
              <a:rPr lang="uk-UA" sz="2000" b="1" dirty="0">
                <a:ln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8000">
                      <a:alpha val="60000"/>
                    </a:srgb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 </a:t>
            </a:r>
            <a:r>
              <a:rPr lang="uk-UA" sz="2400" b="1" dirty="0">
                <a:ln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8000">
                      <a:alpha val="60000"/>
                    </a:srgb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Данії</a:t>
            </a:r>
            <a:endParaRPr lang="ru-RU" sz="2400" b="1" dirty="0">
              <a:ln>
                <a:prstDash val="solid"/>
              </a:ln>
              <a:solidFill>
                <a:srgbClr val="FFFF00"/>
              </a:solidFill>
              <a:effectLst>
                <a:glow rad="101600">
                  <a:srgbClr val="008000">
                    <a:alpha val="60000"/>
                  </a:srgb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916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18</vt:i4>
      </vt:variant>
    </vt:vector>
  </HeadingPairs>
  <TitlesOfParts>
    <vt:vector size="32" baseType="lpstr">
      <vt:lpstr>Century Gothic</vt:lpstr>
      <vt:lpstr>Arial</vt:lpstr>
      <vt:lpstr>Wingdings 2</vt:lpstr>
      <vt:lpstr>Verdana</vt:lpstr>
      <vt:lpstr>Calibri</vt:lpstr>
      <vt:lpstr>Times New Roman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Проектування схем тепло та енерго забезпечення міст та підприємств </dc:title>
  <dc:creator>Admin</dc:creator>
  <cp:lastModifiedBy>Максим</cp:lastModifiedBy>
  <cp:revision>76</cp:revision>
  <dcterms:created xsi:type="dcterms:W3CDTF">2011-11-01T13:30:51Z</dcterms:created>
  <dcterms:modified xsi:type="dcterms:W3CDTF">2012-04-28T08:19:45Z</dcterms:modified>
</cp:coreProperties>
</file>