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626FA995-C6B9-4AC1-ACEE-D95C04CE46FA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59C1D-DD04-4E99-B933-1FB511B2C9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BA0AC-347A-4C15-B179-63D778D31DE8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194D7-9575-4DA7-93E8-03FB9E0334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06FFD-5FDB-4E35-9866-2A2718C2A83A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24327-D94D-4E7B-B6DA-AB6172598E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D9BD8-5EC1-440A-B66C-8B1E44C8AAC4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1BE02C-6723-410F-B143-95547D1C6C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5E756-2710-4934-9C79-94F1A420B860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C2758-D59D-4686-B7AD-506511B4C5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35DA45-C4B7-4EB7-8C45-9BFE25CD2B68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A3A62-5248-470B-A8E8-BFFD06BACD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0A8908-2D08-49BF-9B84-998F8FADB975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782AB-8DB8-4150-9903-1380D68906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6AD13-D401-4B54-84FB-0B0E37477BD8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2FDCEA-244A-4D14-B850-3BD021E4B6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53F2B-0105-4454-AFBE-F597ADC8F126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5821F-7D0F-4385-B367-96862F8A49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2E464E-788A-4C6D-8907-644E20006DDD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CFAA64-788D-46D5-AE7E-EB2FF86E08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4FB26-556F-4E1D-A63F-C7976558245D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92A19-B61D-40E4-A11B-F3F1362FE2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9BC30B-7D91-4774-92AD-70803B24A02E}" type="datetimeFigureOut">
              <a:rPr lang="ru-RU"/>
              <a:pPr>
                <a:defRPr/>
              </a:pPr>
              <a:t>27.04.2012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9D4EE0-DDAB-43D3-9549-007747831C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fontAlgn="base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jpeg"/><Relationship Id="rId11" Type="http://schemas.openxmlformats.org/officeDocument/2006/relationships/image" Target="../media/image21.jpeg"/><Relationship Id="rId5" Type="http://schemas.openxmlformats.org/officeDocument/2006/relationships/image" Target="../media/image15.jpeg"/><Relationship Id="rId10" Type="http://schemas.openxmlformats.org/officeDocument/2006/relationships/image" Target="../media/image20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g0.liveinternet.ru/images/attach/c/3/75/637/75637204_latinamericapoliticalmap.jpg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mtClean="0"/>
              <a:t>Країни Латинської Америки</a:t>
            </a:r>
            <a:endParaRPr lang="ru-RU" smtClean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smtClean="0"/>
              <a:t>Важливим фактором розвитку латиноамериканських держав був і залишається масовий партизанський рух</a:t>
            </a:r>
            <a:endParaRPr lang="ru-RU" sz="2400" smtClean="0"/>
          </a:p>
        </p:txBody>
      </p:sp>
      <p:sp>
        <p:nvSpPr>
          <p:cNvPr id="5" name="Овал 4"/>
          <p:cNvSpPr/>
          <p:nvPr/>
        </p:nvSpPr>
        <p:spPr>
          <a:xfrm>
            <a:off x="2843213" y="2492375"/>
            <a:ext cx="3313112" cy="144145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>
                <a:solidFill>
                  <a:srgbClr val="002060"/>
                </a:solidFill>
              </a:rPr>
              <a:t>Характер партизанського руху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3850" y="1196975"/>
            <a:ext cx="2232025" cy="11525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а</a:t>
            </a:r>
            <a:r>
              <a:rPr lang="uk-UA" sz="2000" dirty="0">
                <a:solidFill>
                  <a:srgbClr val="002060"/>
                </a:solidFill>
              </a:rPr>
              <a:t>нти - американський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16688" y="1268413"/>
            <a:ext cx="2232025" cy="11525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проти воєнних диктатур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79388" y="2852738"/>
            <a:ext cx="2232025" cy="11525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з</a:t>
            </a:r>
            <a:r>
              <a:rPr lang="uk-UA" sz="2000" dirty="0">
                <a:solidFill>
                  <a:srgbClr val="002060"/>
                </a:solidFill>
              </a:rPr>
              <a:t>а проведення соціальних реформ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588125" y="4797425"/>
            <a:ext cx="2232025" cy="11525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екстремістський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850" y="4797425"/>
            <a:ext cx="2232025" cy="11525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 err="1">
                <a:solidFill>
                  <a:srgbClr val="002060"/>
                </a:solidFill>
              </a:rPr>
              <a:t>а</a:t>
            </a:r>
            <a:r>
              <a:rPr lang="uk-UA" sz="2000" dirty="0" err="1">
                <a:solidFill>
                  <a:srgbClr val="002060"/>
                </a:solidFill>
              </a:rPr>
              <a:t>нтикомуністич-ний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492500" y="5445125"/>
            <a:ext cx="2232025" cy="11525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н</a:t>
            </a:r>
            <a:r>
              <a:rPr lang="uk-UA" sz="2000" dirty="0">
                <a:solidFill>
                  <a:srgbClr val="002060"/>
                </a:solidFill>
              </a:rPr>
              <a:t>аціонально - визвольний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659563" y="2708275"/>
            <a:ext cx="2233612" cy="11525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 err="1">
                <a:solidFill>
                  <a:srgbClr val="002060"/>
                </a:solidFill>
              </a:rPr>
              <a:t>п</a:t>
            </a:r>
            <a:r>
              <a:rPr lang="uk-UA" sz="2000" dirty="0" err="1">
                <a:solidFill>
                  <a:srgbClr val="002060"/>
                </a:solidFill>
              </a:rPr>
              <a:t>рокомуністич-ний</a:t>
            </a:r>
            <a:endParaRPr lang="ru-RU" sz="2000" dirty="0">
              <a:solidFill>
                <a:srgbClr val="002060"/>
              </a:solidFill>
            </a:endParaRPr>
          </a:p>
        </p:txBody>
      </p:sp>
      <p:cxnSp>
        <p:nvCxnSpPr>
          <p:cNvPr id="14" name="Прямая со стрелкой 13"/>
          <p:cNvCxnSpPr>
            <a:stCxn id="5" idx="7"/>
            <a:endCxn id="7" idx="2"/>
          </p:cNvCxnSpPr>
          <p:nvPr/>
        </p:nvCxnSpPr>
        <p:spPr>
          <a:xfrm flipV="1">
            <a:off x="5671091" y="2420888"/>
            <a:ext cx="1961249" cy="2829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12" idx="1"/>
          </p:cNvCxnSpPr>
          <p:nvPr/>
        </p:nvCxnSpPr>
        <p:spPr>
          <a:xfrm>
            <a:off x="6156176" y="3144838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2411760" y="321945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10" idx="0"/>
          </p:cNvCxnSpPr>
          <p:nvPr/>
        </p:nvCxnSpPr>
        <p:spPr>
          <a:xfrm flipH="1">
            <a:off x="1439652" y="3783922"/>
            <a:ext cx="1980220" cy="101323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9" idx="0"/>
          </p:cNvCxnSpPr>
          <p:nvPr/>
        </p:nvCxnSpPr>
        <p:spPr>
          <a:xfrm>
            <a:off x="5724128" y="3711914"/>
            <a:ext cx="1980220" cy="108523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endCxn id="11" idx="0"/>
          </p:cNvCxnSpPr>
          <p:nvPr/>
        </p:nvCxnSpPr>
        <p:spPr>
          <a:xfrm>
            <a:off x="4572000" y="3933056"/>
            <a:ext cx="36004" cy="151216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" idx="1"/>
            <a:endCxn id="6" idx="2"/>
          </p:cNvCxnSpPr>
          <p:nvPr/>
        </p:nvCxnSpPr>
        <p:spPr>
          <a:xfrm flipH="1" flipV="1">
            <a:off x="1439652" y="2348880"/>
            <a:ext cx="1889241" cy="3549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Етапи партизанського руху.</a:t>
            </a:r>
            <a:endParaRPr lang="ru-RU" smtClean="0"/>
          </a:p>
        </p:txBody>
      </p:sp>
      <p:sp>
        <p:nvSpPr>
          <p:cNvPr id="23554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775" cy="4937125"/>
          </a:xfrm>
        </p:spPr>
        <p:txBody>
          <a:bodyPr/>
          <a:lstStyle/>
          <a:p>
            <a:r>
              <a:rPr lang="uk-UA" smtClean="0"/>
              <a:t>Перший етап, пов</a:t>
            </a:r>
            <a:r>
              <a:rPr lang="en-US" smtClean="0"/>
              <a:t>’</a:t>
            </a:r>
            <a:r>
              <a:rPr lang="uk-UA" smtClean="0"/>
              <a:t>язаний з кубинською революцією 1959 р., мав антиамериканський, загальнодемократичний характер.</a:t>
            </a:r>
            <a:endParaRPr lang="ru-RU" smtClean="0"/>
          </a:p>
        </p:txBody>
      </p:sp>
      <p:sp>
        <p:nvSpPr>
          <p:cNvPr id="23555" name="Содержимое 3"/>
          <p:cNvSpPr>
            <a:spLocks noGrp="1"/>
          </p:cNvSpPr>
          <p:nvPr>
            <p:ph sz="quarter" idx="2"/>
          </p:nvPr>
        </p:nvSpPr>
        <p:spPr>
          <a:xfrm>
            <a:off x="4632325" y="1216025"/>
            <a:ext cx="4041775" cy="4937125"/>
          </a:xfrm>
        </p:spPr>
        <p:txBody>
          <a:bodyPr/>
          <a:lstStyle/>
          <a:p>
            <a:r>
              <a:rPr lang="uk-UA" smtClean="0"/>
              <a:t>Другий етап (1960 – ті – 1970 –х рр.) проходив під безпосереднім впливом кубинської революції. У період 1960 – 1967 рр. в Латинській Америці нараховувалося 12 вогнищ партизанської боротьби. Вони сприяли процесу демократизації в країнах.</a:t>
            </a:r>
            <a:endParaRPr lang="ru-RU" smtClean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350"/>
            <a:ext cx="4041775" cy="5895975"/>
          </a:xfrm>
        </p:spPr>
        <p:txBody>
          <a:bodyPr/>
          <a:lstStyle/>
          <a:p>
            <a:r>
              <a:rPr lang="uk-UA" smtClean="0"/>
              <a:t>Третій етап (кінець 1970 – х – 1980 – ті рр.) пов</a:t>
            </a:r>
            <a:r>
              <a:rPr lang="en-US" smtClean="0"/>
              <a:t>’</a:t>
            </a:r>
            <a:r>
              <a:rPr lang="uk-UA" smtClean="0"/>
              <a:t>язаний головним чином з боротьбою в країнах Центральної Америки, насамперед сандіністів у Нікарагуа. Їхня перемога сприяла початку партизанського руху лівого спрямування у Сальвадорі, Гватемалі, Гондурасі, викликала антисандіністський рух “контрас” у Нікарагуа.</a:t>
            </a:r>
            <a:endParaRPr lang="ru-RU" smtClean="0"/>
          </a:p>
        </p:txBody>
      </p:sp>
      <p:sp>
        <p:nvSpPr>
          <p:cNvPr id="24578" name="Содержимое 3"/>
          <p:cNvSpPr>
            <a:spLocks noGrp="1"/>
          </p:cNvSpPr>
          <p:nvPr>
            <p:ph sz="quarter" idx="2"/>
          </p:nvPr>
        </p:nvSpPr>
        <p:spPr>
          <a:xfrm>
            <a:off x="4632325" y="260350"/>
            <a:ext cx="4041775" cy="5892800"/>
          </a:xfrm>
        </p:spPr>
        <p:txBody>
          <a:bodyPr/>
          <a:lstStyle/>
          <a:p>
            <a:r>
              <a:rPr lang="uk-UA" smtClean="0"/>
              <a:t>Четвертий етап (1980 – 1990 –ті рр.) – активізація діяльності воєнно – політичних організацій у Перу і Колумбії, тісно пов</a:t>
            </a:r>
            <a:r>
              <a:rPr lang="en-US" smtClean="0"/>
              <a:t>’</a:t>
            </a:r>
            <a:r>
              <a:rPr lang="uk-UA" smtClean="0"/>
              <a:t>язаних з наркомафією. У 1990 – ті рр. спалахнула партизанська боротьба на півдні Мексики. Місцеві індіанці підняли повстання проти нестерпних умов життя.</a:t>
            </a:r>
            <a:endParaRPr lang="ru-RU" smtClean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1980 – ті рр. у країнах Латинської Америки  утверджуються демократичні режими </a:t>
            </a:r>
            <a:endParaRPr lang="ru-RU" dirty="0"/>
          </a:p>
        </p:txBody>
      </p:sp>
      <p:pic>
        <p:nvPicPr>
          <p:cNvPr id="25602" name="Picture 2" descr="http://im4-tub-ua.yandex.net/i?id=478000952-02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5963" y="5013325"/>
            <a:ext cx="14287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5724525" y="6165850"/>
            <a:ext cx="2016125" cy="503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Бразилія, 1985р.</a:t>
            </a:r>
            <a:endParaRPr lang="ru-RU" dirty="0"/>
          </a:p>
        </p:txBody>
      </p:sp>
      <p:pic>
        <p:nvPicPr>
          <p:cNvPr id="25604" name="Picture 4" descr="http://im3-tub-ua.yandex.net/i?id=481232217-48-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196975"/>
            <a:ext cx="1428750" cy="112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179388" y="2492375"/>
            <a:ext cx="2016125" cy="504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Перу, 1980р.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850" y="4365625"/>
            <a:ext cx="2016125" cy="503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Гватемала, 1985р.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59113" y="2492375"/>
            <a:ext cx="2017712" cy="504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Болівія, 1982р.</a:t>
            </a:r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580063" y="2492375"/>
            <a:ext cx="2016125" cy="504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Аргентина, 1983р.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59113" y="4365625"/>
            <a:ext cx="2017712" cy="503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Гондурас, 1985р.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651500" y="4365625"/>
            <a:ext cx="2016125" cy="503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Уругвай, 1985р.</a:t>
            </a:r>
            <a:endParaRPr lang="ru-RU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11188" y="6165850"/>
            <a:ext cx="2016125" cy="503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Сальвадор, Парагвай, 1989р.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419475" y="6165850"/>
            <a:ext cx="2016125" cy="503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Чилі, 1990р.</a:t>
            </a:r>
            <a:endParaRPr lang="ru-RU" dirty="0"/>
          </a:p>
        </p:txBody>
      </p:sp>
      <p:pic>
        <p:nvPicPr>
          <p:cNvPr id="25613" name="Picture 6" descr="http://im2-tub-ua.yandex.net/i?id=149369117-70-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3575" y="1196975"/>
            <a:ext cx="1874838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4" name="Picture 8" descr="http://im7-tub-ua.yandex.net/i?id=146483645-63-7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51500" y="1268413"/>
            <a:ext cx="1749425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5" name="Picture 10" descr="http://im7-tub-ua.yandex.net/i?id=380220747-45-7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68313" y="3213100"/>
            <a:ext cx="168751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6" name="Picture 12" descr="http://im3-tub-ua.yandex.net/i?id=390775709-27-7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76600" y="3141663"/>
            <a:ext cx="1755775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7" name="Picture 14" descr="http://im0-tub-ua.yandex.net/i?id=499133620-27-7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795963" y="3141663"/>
            <a:ext cx="1800225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8" name="Picture 16" descr="http://im2-tub-ua.yandex.net/i?id=226037958-70-7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79388" y="5013325"/>
            <a:ext cx="14287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9" name="Picture 18" descr="http://im5-tub-ua.yandex.net/i?id=371074151-35-72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692275" y="5013325"/>
            <a:ext cx="1539875" cy="995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20" name="Picture 20" descr="http://im7-tub-ua.yandex.net/i?id=342068405-02-72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63938" y="5013325"/>
            <a:ext cx="14287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" name="Скругленный прямоугольник 24"/>
          <p:cNvSpPr/>
          <p:nvPr/>
        </p:nvSpPr>
        <p:spPr>
          <a:xfrm>
            <a:off x="7524750" y="4292600"/>
            <a:ext cx="1474788" cy="208915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>
                <a:solidFill>
                  <a:srgbClr val="002060"/>
                </a:solidFill>
              </a:rPr>
              <a:t>д</a:t>
            </a:r>
            <a:r>
              <a:rPr lang="uk-UA" sz="2000" b="1" dirty="0">
                <a:solidFill>
                  <a:srgbClr val="002060"/>
                </a:solidFill>
              </a:rPr>
              <a:t>о 1992 р. – всі інші країни, крім Куби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484438"/>
          </a:xfrm>
        </p:spPr>
        <p:txBody>
          <a:bodyPr/>
          <a:lstStyle/>
          <a:p>
            <a:pPr algn="ctr"/>
            <a:r>
              <a:rPr lang="uk-UA" sz="4400" smtClean="0"/>
              <a:t>Напрямки розвитку:</a:t>
            </a:r>
            <a:endParaRPr lang="ru-RU" sz="4400" smtClean="0"/>
          </a:p>
        </p:txBody>
      </p:sp>
      <p:sp>
        <p:nvSpPr>
          <p:cNvPr id="26626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3068638"/>
            <a:ext cx="8229600" cy="3087687"/>
          </a:xfrm>
        </p:spPr>
        <p:txBody>
          <a:bodyPr/>
          <a:lstStyle/>
          <a:p>
            <a:r>
              <a:rPr lang="uk-UA" smtClean="0"/>
              <a:t>розвиток ринкових структур економіки;</a:t>
            </a:r>
          </a:p>
          <a:p>
            <a:pPr>
              <a:buFont typeface="Wingdings 3" pitchFamily="18" charset="2"/>
              <a:buNone/>
            </a:pPr>
            <a:endParaRPr lang="uk-UA" smtClean="0"/>
          </a:p>
          <a:p>
            <a:r>
              <a:rPr lang="uk-UA" smtClean="0"/>
              <a:t>розв</a:t>
            </a:r>
            <a:r>
              <a:rPr lang="en-US" smtClean="0"/>
              <a:t>’</a:t>
            </a:r>
            <a:r>
              <a:rPr lang="uk-UA" smtClean="0"/>
              <a:t>язання державних проблем фінансів за рахунок приватизації державного сектору.</a:t>
            </a:r>
          </a:p>
          <a:p>
            <a:endParaRPr lang="ru-RU" smtClean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Промислово розвинені країни</a:t>
            </a:r>
            <a:endParaRPr lang="ru-RU" smtClean="0"/>
          </a:p>
        </p:txBody>
      </p:sp>
      <p:pic>
        <p:nvPicPr>
          <p:cNvPr id="27650" name="Picture 4" descr="http://t2.gstatic.com/images?q=tbn:ANd9GcT9obccjQe4-78ZBRoG1ma_2CqlWRQxnv1AEM-mWxWmuW5ZYHf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1341438"/>
            <a:ext cx="2881312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Скругленный прямоугольник 4"/>
          <p:cNvSpPr/>
          <p:nvPr/>
        </p:nvSpPr>
        <p:spPr>
          <a:xfrm>
            <a:off x="611188" y="3644900"/>
            <a:ext cx="2881312" cy="720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Бразилія 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6238" y="5661025"/>
            <a:ext cx="2879725" cy="7207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Мексика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508625" y="3789363"/>
            <a:ext cx="2879725" cy="7191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Аргентина</a:t>
            </a:r>
            <a:endParaRPr lang="ru-RU" sz="2400" dirty="0"/>
          </a:p>
        </p:txBody>
      </p:sp>
      <p:pic>
        <p:nvPicPr>
          <p:cNvPr id="27654" name="Picture 6" descr="http://im3-tub-ua.yandex.net/i?id=372464201-56-7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64163" y="1341438"/>
            <a:ext cx="2971800" cy="2217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Picture 8" descr="http://t2.gstatic.com/images?q=tbn:ANd9GcR5R47Eru71cjwJLSG6TUbWWuyV7NJEUL-yXB1W-ARTHEn6SCHq_U2ZmPt2TQ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32138" y="3663950"/>
            <a:ext cx="2489200" cy="186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Інтеграційні процеси в регіоні</a:t>
            </a:r>
            <a:endParaRPr lang="ru-RU" smtClean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0825" y="1196975"/>
            <a:ext cx="3816350" cy="1655763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Вересень, 1947р. 20 країн Америки підписали в </a:t>
            </a:r>
            <a:r>
              <a:rPr lang="uk-UA" sz="2000" dirty="0" err="1">
                <a:solidFill>
                  <a:srgbClr val="002060"/>
                </a:solidFill>
              </a:rPr>
              <a:t>Ріо</a:t>
            </a:r>
            <a:r>
              <a:rPr lang="uk-UA" sz="2000" dirty="0">
                <a:solidFill>
                  <a:srgbClr val="002060"/>
                </a:solidFill>
              </a:rPr>
              <a:t> – де – </a:t>
            </a:r>
            <a:r>
              <a:rPr lang="uk-UA" sz="2000" dirty="0" err="1">
                <a:solidFill>
                  <a:srgbClr val="002060"/>
                </a:solidFill>
              </a:rPr>
              <a:t>Женейро</a:t>
            </a:r>
            <a:r>
              <a:rPr lang="uk-UA" sz="2000" dirty="0">
                <a:solidFill>
                  <a:srgbClr val="002060"/>
                </a:solidFill>
              </a:rPr>
              <a:t> Міжамериканський договір про взаємодопомогу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851275" y="2133600"/>
            <a:ext cx="3889375" cy="19431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1948 р. на ІХ Міжамериканській конференції у Боготі створено Організацію американських держав (ОАД) , яка мала антикомуністичну спрямованість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0" y="3644900"/>
            <a:ext cx="3887788" cy="180022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1959 р. створено Міжамериканський банк розвитку</a:t>
            </a:r>
            <a:endParaRPr lang="ru-RU" sz="2000" dirty="0"/>
          </a:p>
        </p:txBody>
      </p:sp>
      <p:sp>
        <p:nvSpPr>
          <p:cNvPr id="6" name="Овал 5"/>
          <p:cNvSpPr/>
          <p:nvPr/>
        </p:nvSpPr>
        <p:spPr>
          <a:xfrm>
            <a:off x="4606925" y="4076700"/>
            <a:ext cx="4357688" cy="187325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/>
              <a:t>У 1960р. Аргентина, Бразилія, Уругвай, Чилі, Парагвай, Перу утворили Латиноамериканську асоціацію вільної торгівлі</a:t>
            </a:r>
            <a:endParaRPr lang="ru-RU" sz="2000" dirty="0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3563938" y="4365625"/>
            <a:ext cx="2303462" cy="2276475"/>
          </a:xfrm>
          <a:prstGeom prst="triangl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>
                <a:solidFill>
                  <a:srgbClr val="002060"/>
                </a:solidFill>
              </a:rPr>
              <a:t>1980р. </a:t>
            </a:r>
            <a:r>
              <a:rPr lang="uk-UA" dirty="0" err="1">
                <a:solidFill>
                  <a:srgbClr val="002060"/>
                </a:solidFill>
              </a:rPr>
              <a:t>ЛАВТ</a:t>
            </a:r>
            <a:r>
              <a:rPr lang="uk-UA" dirty="0">
                <a:solidFill>
                  <a:srgbClr val="002060"/>
                </a:solidFill>
              </a:rPr>
              <a:t> реорганізовано  в ЛАІ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dirty="0">
              <a:solidFill>
                <a:srgbClr val="002060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79388" y="188913"/>
            <a:ext cx="2808287" cy="1727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1975р. – виникає Латиноамериканська економічна система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(ЛАЕС)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051050" y="2420938"/>
            <a:ext cx="3025775" cy="172878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 err="1">
                <a:solidFill>
                  <a:srgbClr val="C00000"/>
                </a:solidFill>
              </a:rPr>
              <a:t>Центральноамерикансь-</a:t>
            </a:r>
            <a:r>
              <a:rPr lang="uk-UA" sz="2000" dirty="0">
                <a:solidFill>
                  <a:srgbClr val="C00000"/>
                </a:solidFill>
              </a:rPr>
              <a:t> кий спільний ринок (ЦАСР)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508625" y="2349500"/>
            <a:ext cx="2808288" cy="1727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C00000"/>
                </a:solidFill>
              </a:rPr>
              <a:t>Карибська асоціація вільної торгівлі (</a:t>
            </a:r>
            <a:r>
              <a:rPr lang="uk-UA" sz="2000" dirty="0" err="1">
                <a:solidFill>
                  <a:srgbClr val="C00000"/>
                </a:solidFill>
              </a:rPr>
              <a:t>КАВТ</a:t>
            </a:r>
            <a:r>
              <a:rPr lang="uk-UA" sz="2000" dirty="0">
                <a:solidFill>
                  <a:srgbClr val="C00000"/>
                </a:solidFill>
              </a:rPr>
              <a:t>)</a:t>
            </a:r>
            <a:endParaRPr lang="ru-RU" sz="2000" dirty="0">
              <a:solidFill>
                <a:srgbClr val="C0000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58888" y="3860800"/>
            <a:ext cx="2808287" cy="17287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Венесуела, Еквадор, Колумбія, Перу, Болівія (</a:t>
            </a:r>
            <a:r>
              <a:rPr lang="uk-UA" sz="2000" dirty="0" err="1">
                <a:solidFill>
                  <a:srgbClr val="002060"/>
                </a:solidFill>
              </a:rPr>
              <a:t>Андська</a:t>
            </a:r>
            <a:r>
              <a:rPr lang="uk-UA" sz="2000" dirty="0">
                <a:solidFill>
                  <a:srgbClr val="002060"/>
                </a:solidFill>
              </a:rPr>
              <a:t> група)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24300" y="1628775"/>
            <a:ext cx="2808288" cy="8636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>
                <a:solidFill>
                  <a:srgbClr val="C00000"/>
                </a:solidFill>
              </a:rPr>
              <a:t>Субрегіональні об</a:t>
            </a:r>
            <a:r>
              <a:rPr lang="en-US" sz="2400" dirty="0">
                <a:solidFill>
                  <a:srgbClr val="C00000"/>
                </a:solidFill>
              </a:rPr>
              <a:t>’</a:t>
            </a:r>
            <a:r>
              <a:rPr lang="uk-UA" sz="2400" dirty="0">
                <a:solidFill>
                  <a:srgbClr val="C00000"/>
                </a:solidFill>
              </a:rPr>
              <a:t>єднання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084888" y="3933825"/>
            <a:ext cx="2808287" cy="17272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dirty="0">
                <a:solidFill>
                  <a:srgbClr val="002060"/>
                </a:solidFill>
              </a:rPr>
              <a:t>Аргентина, Бразилія, Парагвай, Уругвай (Спільний ринок країн півдня Латинської Америки (МЕРКОСУР)) 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Висновок</a:t>
            </a:r>
            <a:endParaRPr lang="ru-RU" smtClean="0"/>
          </a:p>
        </p:txBody>
      </p:sp>
      <p:sp>
        <p:nvSpPr>
          <p:cNvPr id="30722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uk-UA" smtClean="0"/>
              <a:t> У другій половині ХХ століття країни Латинської Америки значно просунулися по шляху перетворення з аграрно – сировинного придатку світового ринку на регіон з розвинутою інфраструктурою і промисловістю. Найбільші країни регіону – Бразилія, Аргентина, Мексика – опинилися серед перших десяти країн світу за обсягом промислового виробництва. Суттєві зміни відбулися і в політичному житті, відійшли в минуле традиційні авторитарні диктатури. Утверджуються традиції парламентаризму і демократії.  Нова влада будує свою політику на основі компромісу, згоди, примирення різних політичних сил.</a:t>
            </a:r>
            <a:endParaRPr lang="ru-RU" smtClean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813"/>
            <a:ext cx="8229600" cy="5751512"/>
          </a:xfrm>
        </p:spPr>
        <p:txBody>
          <a:bodyPr/>
          <a:lstStyle/>
          <a:p>
            <a:r>
              <a:rPr lang="uk-UA" smtClean="0"/>
              <a:t>Значно змінилася роль країн Латинської Америки і на міжнародній арені, їх зовнішньополітичний курс вийшов з тіні політики США. </a:t>
            </a:r>
          </a:p>
          <a:p>
            <a:r>
              <a:rPr lang="uk-UA" smtClean="0"/>
              <a:t>Однако зберігається і достатня кількість серйозних проблем, що впливають на розвиток країн регіону:</a:t>
            </a:r>
          </a:p>
          <a:p>
            <a:pPr>
              <a:buFont typeface="Wingdings" pitchFamily="2" charset="2"/>
              <a:buChar char="ü"/>
            </a:pPr>
            <a:r>
              <a:rPr lang="uk-UA" smtClean="0"/>
              <a:t>    заборгованість;</a:t>
            </a:r>
          </a:p>
          <a:p>
            <a:pPr>
              <a:buFont typeface="Wingdings" pitchFamily="2" charset="2"/>
              <a:buChar char="ü"/>
            </a:pPr>
            <a:r>
              <a:rPr lang="uk-UA" smtClean="0"/>
              <a:t>    низький рівень життя значної частини населення;</a:t>
            </a:r>
          </a:p>
          <a:p>
            <a:pPr>
              <a:buFont typeface="Wingdings" pitchFamily="2" charset="2"/>
              <a:buChar char="ü"/>
            </a:pPr>
            <a:r>
              <a:rPr lang="uk-UA" smtClean="0"/>
              <a:t>    соціальний контраст;</a:t>
            </a:r>
          </a:p>
          <a:p>
            <a:pPr>
              <a:buFont typeface="Wingdings" pitchFamily="2" charset="2"/>
              <a:buChar char="ü"/>
            </a:pPr>
            <a:r>
              <a:rPr lang="uk-UA" smtClean="0"/>
              <a:t>    продовжується повстанський рух;</a:t>
            </a:r>
          </a:p>
          <a:p>
            <a:pPr>
              <a:buFont typeface="Wingdings" pitchFamily="2" charset="2"/>
              <a:buChar char="ü"/>
            </a:pPr>
            <a:r>
              <a:rPr lang="uk-UA" smtClean="0"/>
              <a:t>    корупція;</a:t>
            </a:r>
          </a:p>
          <a:p>
            <a:pPr>
              <a:buFont typeface="Wingdings" pitchFamily="2" charset="2"/>
              <a:buChar char="ü"/>
            </a:pPr>
            <a:r>
              <a:rPr lang="uk-UA" smtClean="0"/>
              <a:t>    наркобізнес;</a:t>
            </a:r>
          </a:p>
          <a:p>
            <a:pPr>
              <a:buFont typeface="Wingdings" pitchFamily="2" charset="2"/>
              <a:buChar char="ü"/>
            </a:pPr>
            <a:r>
              <a:rPr lang="uk-UA" smtClean="0"/>
              <a:t>    тероризм.</a:t>
            </a:r>
            <a:endParaRPr lang="ru-RU" smtClean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Політична карта Латинської Америки</a:t>
            </a:r>
            <a:endParaRPr lang="ru-RU" smtClean="0"/>
          </a:p>
        </p:txBody>
      </p:sp>
      <p:pic>
        <p:nvPicPr>
          <p:cNvPr id="14338" name="Picture 2" descr="Картинка 11 из 180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27313" y="1268413"/>
            <a:ext cx="4200525" cy="510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39750" y="152400"/>
            <a:ext cx="7689850" cy="9906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dirty="0" smtClean="0"/>
              <a:t>Причина латиноамериканської відсталості – латифундії. 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755650" y="1412875"/>
            <a:ext cx="3168650" cy="2087563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dirty="0"/>
              <a:t>Латифундія – велике приватне землеволодіння, помістя</a:t>
            </a:r>
            <a:endParaRPr lang="ru-RU" sz="2000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547813" y="3716338"/>
            <a:ext cx="7127875" cy="23050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Це призвело до безземелля селян, низького рівня життя, аграрного перенаселення і безробіття, низької продуктивності праці, примітивних технологій і, відповідно, до соціальної напруги. Таке суспільство трималося на насильстві.</a:t>
            </a:r>
            <a:endParaRPr lang="ru-RU" sz="2400" dirty="0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3203575" y="692150"/>
            <a:ext cx="3960813" cy="2665413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dirty="0"/>
              <a:t>Напередодні Другої світової війни почався занепад латифундій.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b="1" dirty="0" smtClean="0">
                <a:latin typeface="AnastasiaScript" pitchFamily="2" charset="0"/>
              </a:rPr>
              <a:t>Особливості розвитку країн Латинської Америки після Другої світової війни</a:t>
            </a:r>
            <a:endParaRPr lang="ru-RU" b="1" dirty="0">
              <a:latin typeface="AnastasiaScript" pitchFamily="2" charset="0"/>
            </a:endParaRPr>
          </a:p>
        </p:txBody>
      </p:sp>
      <p:sp>
        <p:nvSpPr>
          <p:cNvPr id="16386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uk-UA" smtClean="0"/>
              <a:t>Для економіки регіону був характерний розвиток експортного аграрносировинного господарства, підпорядкованість його зовнішньому ринку.</a:t>
            </a:r>
          </a:p>
          <a:p>
            <a:r>
              <a:rPr lang="uk-UA" smtClean="0"/>
              <a:t>У сільському господарстві домінуюча роль належала латифундіям, які впродовж другої половини ХХ ст. поступово втрачають свої позиції.</a:t>
            </a:r>
          </a:p>
          <a:p>
            <a:r>
              <a:rPr lang="uk-UA" smtClean="0"/>
              <a:t>Швидке зростання міст і міського населення. Проте урбанізація латиноамериканського типу мало пов</a:t>
            </a:r>
            <a:r>
              <a:rPr lang="en-US" smtClean="0"/>
              <a:t>’</a:t>
            </a:r>
            <a:r>
              <a:rPr lang="uk-UA" smtClean="0"/>
              <a:t>язана з розвитком промисловості; відбувається за рахунок зростання маргінальних прошарків суспільства.</a:t>
            </a:r>
            <a:endParaRPr lang="ru-RU" smtClean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04813"/>
            <a:ext cx="8229600" cy="5751512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uk-UA" smtClean="0"/>
              <a:t>Низький рівень життя більшої частини населення.</a:t>
            </a:r>
          </a:p>
          <a:p>
            <a:pPr>
              <a:buFont typeface="Wingdings" pitchFamily="2" charset="2"/>
              <a:buChar char="§"/>
            </a:pPr>
            <a:r>
              <a:rPr lang="uk-UA" smtClean="0"/>
              <a:t> Латинська Америка – зосередження всіляких протиріч в усіх сферах життя суспільства.</a:t>
            </a:r>
          </a:p>
          <a:p>
            <a:pPr>
              <a:buFont typeface="Wingdings" pitchFamily="2" charset="2"/>
              <a:buChar char="§"/>
            </a:pPr>
            <a:r>
              <a:rPr lang="uk-UA" smtClean="0"/>
              <a:t>90% населення Латинської Америки – католики. Це половина католиків світу.</a:t>
            </a:r>
          </a:p>
          <a:p>
            <a:pPr>
              <a:buFont typeface="Wingdings" pitchFamily="2" charset="2"/>
              <a:buChar char="§"/>
            </a:pPr>
            <a:r>
              <a:rPr lang="uk-UA" smtClean="0"/>
              <a:t>Політичне життя країн регіону характеризується нестабільністю, значним впливом військових, переважанням насильства у політичному житті, існуванням партизанських, екстремістських угруповань, впливом наркомафії.</a:t>
            </a:r>
          </a:p>
          <a:p>
            <a:pPr>
              <a:buFont typeface="Wingdings" pitchFamily="2" charset="2"/>
              <a:buChar char="§"/>
            </a:pPr>
            <a:r>
              <a:rPr lang="uk-UA" smtClean="0"/>
              <a:t> Нерівномірність розвитку країн регіону.</a:t>
            </a:r>
            <a:endParaRPr lang="ru-RU" smtClean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197100"/>
          </a:xfrm>
        </p:spPr>
        <p:txBody>
          <a:bodyPr/>
          <a:lstStyle/>
          <a:p>
            <a:r>
              <a:rPr lang="uk-UA" sz="4000" smtClean="0"/>
              <a:t>Після Другої світової війни виникли сприятливі умови для здійснення реформ:</a:t>
            </a:r>
            <a:endParaRPr lang="ru-RU" sz="4000" smtClean="0"/>
          </a:p>
        </p:txBody>
      </p:sp>
      <p:sp>
        <p:nvSpPr>
          <p:cNvPr id="18434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708275"/>
            <a:ext cx="8229600" cy="3448050"/>
          </a:xfrm>
        </p:spPr>
        <p:txBody>
          <a:bodyPr/>
          <a:lstStyle/>
          <a:p>
            <a:r>
              <a:rPr lang="uk-UA" sz="4400" smtClean="0"/>
              <a:t>солідні накопичення;</a:t>
            </a:r>
          </a:p>
          <a:p>
            <a:r>
              <a:rPr lang="uk-UA" sz="4400" smtClean="0"/>
              <a:t>ріст частки у світовій торгівлі.</a:t>
            </a:r>
          </a:p>
          <a:p>
            <a:pPr>
              <a:buFont typeface="Wingdings 3" pitchFamily="18" charset="2"/>
              <a:buNone/>
            </a:pPr>
            <a:endParaRPr lang="ru-RU" sz="4400" smtClean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700338" y="836613"/>
            <a:ext cx="3816350" cy="18002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dirty="0"/>
              <a:t>Два шляхи розвитку країн Латинської Америки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11188" y="3789363"/>
            <a:ext cx="3600450" cy="18002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Шлях будівництва соціалізму</a:t>
            </a:r>
            <a:endParaRPr lang="ru-RU" sz="2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3800" y="3716338"/>
            <a:ext cx="3600450" cy="1800225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Шлях диктаторського режиму</a:t>
            </a:r>
            <a:endParaRPr lang="ru-RU" sz="2400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 flipH="1">
            <a:off x="2411760" y="2636912"/>
            <a:ext cx="2196244" cy="11521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endCxn id="6" idx="0"/>
          </p:cNvCxnSpPr>
          <p:nvPr/>
        </p:nvCxnSpPr>
        <p:spPr>
          <a:xfrm>
            <a:off x="4680012" y="2636912"/>
            <a:ext cx="2124236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Країни соціалістичного напрямку</a:t>
            </a:r>
            <a:endParaRPr lang="ru-RU" smtClean="0"/>
          </a:p>
        </p:txBody>
      </p:sp>
      <p:pic>
        <p:nvPicPr>
          <p:cNvPr id="20482" name="Picture 2" descr="http://im3-tub-ua.yandex.net/i?id=327309968-44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1412875"/>
            <a:ext cx="3189288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468313" y="3716338"/>
            <a:ext cx="2951162" cy="64928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3200" dirty="0">
                <a:solidFill>
                  <a:srgbClr val="FF0000"/>
                </a:solidFill>
              </a:rPr>
              <a:t>Куба</a:t>
            </a:r>
            <a:endParaRPr lang="ru-RU" sz="3200" dirty="0">
              <a:solidFill>
                <a:srgbClr val="FF0000"/>
              </a:solidFill>
            </a:endParaRPr>
          </a:p>
        </p:txBody>
      </p:sp>
      <p:pic>
        <p:nvPicPr>
          <p:cNvPr id="20484" name="Picture 4" descr="http://t3.gstatic.com/images?q=tbn:ANd9GcSKsV7afVYqpGMfmK7rLKieXqysTeak6lCCFSc2g2CHPzTSUdWU6ptwUa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75463" y="1412875"/>
            <a:ext cx="1754187" cy="234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Скругленный прямоугольник 5"/>
          <p:cNvSpPr/>
          <p:nvPr/>
        </p:nvSpPr>
        <p:spPr>
          <a:xfrm>
            <a:off x="7092950" y="3860800"/>
            <a:ext cx="1439863" cy="6477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>
                <a:solidFill>
                  <a:srgbClr val="FF0000"/>
                </a:solidFill>
              </a:rPr>
              <a:t>Чилі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20486" name="Picture 6" descr="http://t1.gstatic.com/images?q=tbn:ANd9GcQEnCUqWoyIakGT4s9UuW1bwJvcbSoSlfXkw1IoAuVwcCRQX1lL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3573463"/>
            <a:ext cx="2755900" cy="20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кругленный прямоугольник 7"/>
          <p:cNvSpPr/>
          <p:nvPr/>
        </p:nvSpPr>
        <p:spPr>
          <a:xfrm>
            <a:off x="3563938" y="5805488"/>
            <a:ext cx="3095625" cy="50323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>
                <a:solidFill>
                  <a:srgbClr val="FF0000"/>
                </a:solidFill>
              </a:rPr>
              <a:t>Нікарагуа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Диктаторські режими (військові хунти)</a:t>
            </a:r>
            <a:endParaRPr lang="ru-RU" smtClean="0"/>
          </a:p>
        </p:txBody>
      </p:sp>
      <p:pic>
        <p:nvPicPr>
          <p:cNvPr id="21506" name="Picture 2" descr="http://im0-tub-ua.yandex.net/i?id=173113640-05-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1341438"/>
            <a:ext cx="2120900" cy="1582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Скругленный прямоугольник 3"/>
          <p:cNvSpPr/>
          <p:nvPr/>
        </p:nvSpPr>
        <p:spPr>
          <a:xfrm>
            <a:off x="539750" y="3068638"/>
            <a:ext cx="1944688" cy="7207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Аргентина</a:t>
            </a:r>
            <a:endParaRPr lang="ru-RU" sz="2400" dirty="0"/>
          </a:p>
        </p:txBody>
      </p:sp>
      <p:pic>
        <p:nvPicPr>
          <p:cNvPr id="33796" name="Picture 4" descr="http://im4-tub-ua.yandex.net/i?id=68411193-31-7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1340768"/>
            <a:ext cx="2016224" cy="1505449"/>
          </a:xfrm>
          <a:prstGeom prst="round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3419475" y="3068638"/>
            <a:ext cx="1873250" cy="7207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Гватемала</a:t>
            </a:r>
            <a:endParaRPr lang="ru-RU" sz="2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516688" y="3068638"/>
            <a:ext cx="1871662" cy="7207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Гондурас  </a:t>
            </a:r>
            <a:endParaRPr lang="ru-RU" sz="24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659563" y="5732463"/>
            <a:ext cx="1873250" cy="7207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Болівія </a:t>
            </a:r>
            <a:endParaRPr lang="ru-RU" sz="2400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71550" y="5732463"/>
            <a:ext cx="1871663" cy="7207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Еквадор </a:t>
            </a:r>
            <a:endParaRPr lang="ru-RU" sz="2400" dirty="0"/>
          </a:p>
        </p:txBody>
      </p:sp>
      <p:pic>
        <p:nvPicPr>
          <p:cNvPr id="21513" name="Picture 6" descr="http://im5-tub-ua.yandex.net/i?id=26888890-57-7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00788" y="1412875"/>
            <a:ext cx="2300287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8" descr="http://im3-tub-ua.yandex.net/i?id=122287230-45-7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58888" y="4149725"/>
            <a:ext cx="11715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Скругленный прямоугольник 11"/>
          <p:cNvSpPr/>
          <p:nvPr/>
        </p:nvSpPr>
        <p:spPr>
          <a:xfrm>
            <a:off x="3851275" y="5876925"/>
            <a:ext cx="1873250" cy="72072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400" dirty="0"/>
              <a:t>Браз</a:t>
            </a:r>
            <a:r>
              <a:rPr lang="uk-UA" sz="2400" dirty="0"/>
              <a:t>и</a:t>
            </a:r>
            <a:r>
              <a:rPr lang="uk-UA" sz="2400" dirty="0"/>
              <a:t>лія</a:t>
            </a:r>
            <a:endParaRPr lang="ru-RU" sz="2400" dirty="0"/>
          </a:p>
        </p:txBody>
      </p:sp>
      <p:pic>
        <p:nvPicPr>
          <p:cNvPr id="21516" name="Picture 10" descr="http://im2-tub-ua.yandex.net/i?id=213836488-13-7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75463" y="4149725"/>
            <a:ext cx="1428750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2" descr="http://im0-tub-ua.yandex.net/i?id=147723281-07-7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92500" y="4005263"/>
            <a:ext cx="2497138" cy="168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641</Words>
  <Application>Microsoft Office PowerPoint</Application>
  <PresentationFormat>Экран (4:3)</PresentationFormat>
  <Paragraphs>89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19</vt:i4>
      </vt:variant>
    </vt:vector>
  </HeadingPairs>
  <TitlesOfParts>
    <vt:vector size="34" baseType="lpstr">
      <vt:lpstr>Calibri</vt:lpstr>
      <vt:lpstr>Arial</vt:lpstr>
      <vt:lpstr>Cambria</vt:lpstr>
      <vt:lpstr>Wingdings 3</vt:lpstr>
      <vt:lpstr>Wingdings</vt:lpstr>
      <vt:lpstr>Gill Sans MT</vt:lpstr>
      <vt:lpstr>AnastasiaScript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Країни Латинської Америки</vt:lpstr>
      <vt:lpstr>Політична карта Латинської Америки</vt:lpstr>
      <vt:lpstr>Причина латиноамериканської відсталості – латифундії. </vt:lpstr>
      <vt:lpstr>Особливості розвитку країн Латинської Америки після Другої світової війни</vt:lpstr>
      <vt:lpstr>Слайд 5</vt:lpstr>
      <vt:lpstr>Після Другої світової війни виникли сприятливі умови для здійснення реформ:</vt:lpstr>
      <vt:lpstr>Слайд 7</vt:lpstr>
      <vt:lpstr>Країни соціалістичного напрямку</vt:lpstr>
      <vt:lpstr>Диктаторські режими (військові хунти)</vt:lpstr>
      <vt:lpstr>Важливим фактором розвитку латиноамериканських держав був і залишається масовий партизанський рух</vt:lpstr>
      <vt:lpstr>Етапи партизанського руху.</vt:lpstr>
      <vt:lpstr>Слайд 12</vt:lpstr>
      <vt:lpstr>1980 – ті рр. у країнах Латинської Америки  утверджуються демократичні режими </vt:lpstr>
      <vt:lpstr>Напрямки розвитку:</vt:lpstr>
      <vt:lpstr>Промислово розвинені країни</vt:lpstr>
      <vt:lpstr>Інтеграційні процеси в регіоні</vt:lpstr>
      <vt:lpstr>Слайд 17</vt:lpstr>
      <vt:lpstr>Висновок</vt:lpstr>
      <vt:lpstr>Слайд 19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Країни Латинської Америки</dc:title>
  <dc:creator>Admin</dc:creator>
  <cp:lastModifiedBy>Максим</cp:lastModifiedBy>
  <cp:revision>27</cp:revision>
  <dcterms:created xsi:type="dcterms:W3CDTF">2012-04-04T13:24:12Z</dcterms:created>
  <dcterms:modified xsi:type="dcterms:W3CDTF">2012-04-27T13:53:54Z</dcterms:modified>
</cp:coreProperties>
</file>